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57" r:id="rId3"/>
    <p:sldId id="259" r:id="rId4"/>
    <p:sldId id="258" r:id="rId5"/>
    <p:sldId id="260" r:id="rId6"/>
    <p:sldId id="282" r:id="rId7"/>
    <p:sldId id="261" r:id="rId8"/>
    <p:sldId id="262" r:id="rId9"/>
    <p:sldId id="277" r:id="rId10"/>
    <p:sldId id="278" r:id="rId11"/>
    <p:sldId id="279" r:id="rId12"/>
    <p:sldId id="280" r:id="rId13"/>
    <p:sldId id="263" r:id="rId14"/>
    <p:sldId id="264" r:id="rId15"/>
    <p:sldId id="265" r:id="rId16"/>
    <p:sldId id="266" r:id="rId17"/>
    <p:sldId id="267" r:id="rId18"/>
    <p:sldId id="272" r:id="rId19"/>
    <p:sldId id="273" r:id="rId20"/>
    <p:sldId id="274" r:id="rId21"/>
    <p:sldId id="275" r:id="rId22"/>
    <p:sldId id="276" r:id="rId23"/>
    <p:sldId id="268" r:id="rId24"/>
    <p:sldId id="283" r:id="rId25"/>
    <p:sldId id="284" r:id="rId26"/>
    <p:sldId id="285" r:id="rId27"/>
    <p:sldId id="286" r:id="rId28"/>
    <p:sldId id="269" r:id="rId29"/>
    <p:sldId id="270" r:id="rId30"/>
    <p:sldId id="271" r:id="rId31"/>
    <p:sldId id="281" r:id="rId32"/>
    <p:sldId id="287" r:id="rId33"/>
    <p:sldId id="288"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4379" autoAdjust="0"/>
  </p:normalViewPr>
  <p:slideViewPr>
    <p:cSldViewPr snapToGrid="0" snapToObjects="1">
      <p:cViewPr varScale="1">
        <p:scale>
          <a:sx n="78" d="100"/>
          <a:sy n="78" d="100"/>
        </p:scale>
        <p:origin x="822"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0440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txBody>
          <a:bodyPr/>
          <a:lstStyle/>
          <a:p>
            <a:endParaRPr lang="pl-PL"/>
          </a:p>
        </p:txBody>
      </p:sp>
      <p:sp>
        <p:nvSpPr>
          <p:cNvPr id="3" name="Notes Placeholder 2"/>
          <p:cNvSpPr>
            <a:spLocks noGrp="1"/>
          </p:cNvSpPr>
          <p:nvPr>
            <p:ph type="body" sz="quarter" idx="3"/>
          </p:nvPr>
        </p:nvSpPr>
        <p:spPr/>
        <p:txBody>
          <a:bodyPr/>
          <a:lstStyle/>
          <a:p>
            <a:r>
              <a:rPr lang="pl-PL" dirty="0"/>
              <a:t>Tutaj trochę o tym, jakie zagadnienie przyciągnęło moją uwagę i dało mi motywacje do wzięcia tego problemu pod analizę.</a:t>
            </a:r>
          </a:p>
          <a:p>
            <a:r>
              <a:rPr lang="pl-PL" dirty="0"/>
              <a:t>W ten sposób Znalazłem ścieżkę do poszerzenie wiedzy z zakresu tworzenia modeli analizy danych i uczenia maszynowego. </a:t>
            </a:r>
            <a:endParaRPr dirty="0"/>
          </a:p>
        </p:txBody>
      </p:sp>
      <p:sp>
        <p:nvSpPr>
          <p:cNvPr id="4" name="Slide Number Placeholder 3"/>
          <p:cNvSpPr>
            <a:spLocks noGrp="1"/>
          </p:cNvSpPr>
          <p:nvPr>
            <p:ph type="sldNum" sz="quarter" idx="5"/>
          </p:nvPr>
        </p:nvSpPr>
        <p:spPr/>
        <p:txBody>
          <a:bodyPr/>
          <a:lstStyle/>
          <a:p>
            <a:endParaRPr lang="pl-PL"/>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1E94B-5CEF-3DCB-A5A4-D4AFDCA1CBCF}"/>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D001BDBC-73D7-62CB-B0CD-BB588C795E5A}"/>
              </a:ext>
            </a:extLst>
          </p:cNvPr>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Symbol zastępczy notatek 2">
            <a:extLst>
              <a:ext uri="{FF2B5EF4-FFF2-40B4-BE49-F238E27FC236}">
                <a16:creationId xmlns:a16="http://schemas.microsoft.com/office/drawing/2014/main" id="{4E8E30CE-5ABC-0B8C-F7E3-4F2C02B5246F}"/>
              </a:ext>
            </a:extLst>
          </p:cNvPr>
          <p:cNvSpPr>
            <a:spLocks noGrp="1"/>
          </p:cNvSpPr>
          <p:nvPr>
            <p:ph type="body" idx="1"/>
          </p:nvPr>
        </p:nvSpPr>
        <p:spPr>
          <a:xfrm>
            <a:off x="685800" y="4400550"/>
            <a:ext cx="5486400" cy="3600450"/>
          </a:xfrm>
          <a:prstGeom prst="rect">
            <a:avLst/>
          </a:prstGeom>
        </p:spPr>
        <p:txBody>
          <a:bodyPr/>
          <a:lstStyle/>
          <a:p>
            <a:r>
              <a:rPr lang="pl-PL" dirty="0"/>
              <a:t>Przedstawić, wymienić i opisać cechy, jakich użyto do trenowania, jak je zdefiniowano oraz jak wyznaczono je numerycznie i obliczeniowo. </a:t>
            </a:r>
          </a:p>
        </p:txBody>
      </p:sp>
    </p:spTree>
    <p:extLst>
      <p:ext uri="{BB962C8B-B14F-4D97-AF65-F5344CB8AC3E}">
        <p14:creationId xmlns:p14="http://schemas.microsoft.com/office/powerpoint/2010/main" val="3101842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1E4A15-5324-4706-4632-CB35D7CA0109}"/>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8DF0FB90-BD92-409A-9C19-B2843281B6CB}"/>
              </a:ext>
            </a:extLst>
          </p:cNvPr>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Symbol zastępczy notatek 2">
            <a:extLst>
              <a:ext uri="{FF2B5EF4-FFF2-40B4-BE49-F238E27FC236}">
                <a16:creationId xmlns:a16="http://schemas.microsoft.com/office/drawing/2014/main" id="{FBF57874-457E-8630-8598-F98134274836}"/>
              </a:ext>
            </a:extLst>
          </p:cNvPr>
          <p:cNvSpPr>
            <a:spLocks noGrp="1"/>
          </p:cNvSpPr>
          <p:nvPr>
            <p:ph type="body" idx="1"/>
          </p:nvPr>
        </p:nvSpPr>
        <p:spPr>
          <a:xfrm>
            <a:off x="685800" y="4400550"/>
            <a:ext cx="5486400" cy="3600450"/>
          </a:xfrm>
          <a:prstGeom prst="rect">
            <a:avLst/>
          </a:prstGeom>
        </p:spPr>
        <p:txBody>
          <a:bodyPr/>
          <a:lstStyle/>
          <a:p>
            <a:r>
              <a:rPr lang="pl-PL" dirty="0"/>
              <a:t>Przedstawić, wymienić i opisać cechy, jakich użyto do trenowania, jak je zdefiniowano oraz jak wyznaczono je numerycznie i obliczeniowo. </a:t>
            </a:r>
          </a:p>
        </p:txBody>
      </p:sp>
    </p:spTree>
    <p:extLst>
      <p:ext uri="{BB962C8B-B14F-4D97-AF65-F5344CB8AC3E}">
        <p14:creationId xmlns:p14="http://schemas.microsoft.com/office/powerpoint/2010/main" val="38036315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2DC59-D115-87D3-C5DB-640F3F488F1A}"/>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AD0BA17A-2470-251A-5B3E-76D98D6349A1}"/>
              </a:ext>
            </a:extLst>
          </p:cNvPr>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Symbol zastępczy notatek 2">
            <a:extLst>
              <a:ext uri="{FF2B5EF4-FFF2-40B4-BE49-F238E27FC236}">
                <a16:creationId xmlns:a16="http://schemas.microsoft.com/office/drawing/2014/main" id="{55CAC6A7-29BF-6442-9E21-FA2222CD0E4B}"/>
              </a:ext>
            </a:extLst>
          </p:cNvPr>
          <p:cNvSpPr>
            <a:spLocks noGrp="1"/>
          </p:cNvSpPr>
          <p:nvPr>
            <p:ph type="body" idx="1"/>
          </p:nvPr>
        </p:nvSpPr>
        <p:spPr>
          <a:xfrm>
            <a:off x="685800" y="4400550"/>
            <a:ext cx="5486400" cy="3600450"/>
          </a:xfrm>
          <a:prstGeom prst="rect">
            <a:avLst/>
          </a:prstGeom>
        </p:spPr>
        <p:txBody>
          <a:bodyPr/>
          <a:lstStyle/>
          <a:p>
            <a:r>
              <a:rPr lang="pl-PL" dirty="0"/>
              <a:t>Przedstawić, wymienić i opisać cechy, jakich użyto do trenowania, jak je zdefiniowano oraz jak wyznaczono je numerycznie i obliczeniowo. </a:t>
            </a:r>
          </a:p>
        </p:txBody>
      </p:sp>
    </p:spTree>
    <p:extLst>
      <p:ext uri="{BB962C8B-B14F-4D97-AF65-F5344CB8AC3E}">
        <p14:creationId xmlns:p14="http://schemas.microsoft.com/office/powerpoint/2010/main" val="2128113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Symbol zastępczy notatek 2"/>
          <p:cNvSpPr>
            <a:spLocks noGrp="1"/>
          </p:cNvSpPr>
          <p:nvPr>
            <p:ph type="body" idx="1"/>
          </p:nvPr>
        </p:nvSpPr>
        <p:spPr>
          <a:xfrm>
            <a:off x="685800" y="4400550"/>
            <a:ext cx="5486400" cy="3600450"/>
          </a:xfrm>
          <a:prstGeom prst="rect">
            <a:avLst/>
          </a:prstGeom>
        </p:spPr>
        <p:txBody>
          <a:bodyPr/>
          <a:lstStyle/>
          <a:p>
            <a:pPr rtl="0" eaLnBrk="1" latinLnBrk="0" hangingPunct="1"/>
            <a:r>
              <a:rPr lang="pl-PL" sz="1200" kern="1200" dirty="0">
                <a:solidFill>
                  <a:schemeClr val="tx1"/>
                </a:solidFill>
                <a:effectLst/>
                <a:latin typeface="+mn-lt"/>
                <a:ea typeface="+mn-ea"/>
                <a:cs typeface="+mn-cs"/>
              </a:rPr>
              <a:t>Opisać przyjęte założenia w zakresie modeli uczenia maszynowego. </a:t>
            </a:r>
            <a:endParaRPr lang="pl-PL" dirty="0">
              <a:effectLst/>
            </a:endParaRPr>
          </a:p>
          <a:p>
            <a:pPr rtl="0" eaLnBrk="1" latinLnBrk="0" hangingPunct="1"/>
            <a:r>
              <a:rPr lang="pl-PL" sz="1200" kern="1200" dirty="0">
                <a:solidFill>
                  <a:schemeClr val="tx1"/>
                </a:solidFill>
                <a:effectLst/>
                <a:latin typeface="+mn-lt"/>
                <a:ea typeface="+mn-ea"/>
                <a:cs typeface="+mn-cs"/>
              </a:rPr>
              <a:t>Wymienić zrealizowane implementacje, sposób ich wykorzystania oraz uzyskane efekty i rezultaty. </a:t>
            </a:r>
            <a:endParaRPr lang="pl-PL" dirty="0">
              <a:effectLst/>
            </a:endParaRPr>
          </a:p>
          <a:p>
            <a:pPr rtl="0" eaLnBrk="1" latinLnBrk="0" hangingPunct="1"/>
            <a:r>
              <a:rPr lang="pl-PL" sz="1200" kern="1200" dirty="0">
                <a:solidFill>
                  <a:schemeClr val="tx1"/>
                </a:solidFill>
                <a:effectLst/>
                <a:latin typeface="+mn-lt"/>
                <a:ea typeface="+mn-ea"/>
                <a:cs typeface="+mn-cs"/>
              </a:rPr>
              <a:t>Opisać problemy, które pojawiły się w trakcie badań. </a:t>
            </a:r>
            <a:endParaRPr lang="pl-PL" dirty="0">
              <a:effectLst/>
            </a:endParaRPr>
          </a:p>
          <a:p>
            <a:endParaRPr lang="pl-PL" dirty="0"/>
          </a:p>
        </p:txBody>
      </p:sp>
    </p:spTree>
    <p:extLst>
      <p:ext uri="{BB962C8B-B14F-4D97-AF65-F5344CB8AC3E}">
        <p14:creationId xmlns:p14="http://schemas.microsoft.com/office/powerpoint/2010/main" val="5447248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Symbol zastępczy notatek 2"/>
          <p:cNvSpPr>
            <a:spLocks noGrp="1"/>
          </p:cNvSpPr>
          <p:nvPr>
            <p:ph type="body" idx="1"/>
          </p:nvPr>
        </p:nvSpPr>
        <p:spPr>
          <a:xfrm>
            <a:off x="685800" y="4400550"/>
            <a:ext cx="5486400" cy="3600450"/>
          </a:xfrm>
          <a:prstGeom prst="rect">
            <a:avLst/>
          </a:prstGeom>
        </p:spPr>
        <p:txBody>
          <a:bodyPr/>
          <a:lstStyle/>
          <a:p>
            <a:r>
              <a:rPr lang="pl-PL" dirty="0"/>
              <a:t>Opisać, jakie decyzje i powody stały za każdym wykorzystanym sposobem i metodą uczenia. </a:t>
            </a:r>
          </a:p>
        </p:txBody>
      </p:sp>
    </p:spTree>
    <p:extLst>
      <p:ext uri="{BB962C8B-B14F-4D97-AF65-F5344CB8AC3E}">
        <p14:creationId xmlns:p14="http://schemas.microsoft.com/office/powerpoint/2010/main" val="14484221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Symbol zastępczy notatek 2"/>
          <p:cNvSpPr>
            <a:spLocks noGrp="1"/>
          </p:cNvSpPr>
          <p:nvPr>
            <p:ph type="body" idx="1"/>
          </p:nvPr>
        </p:nvSpPr>
        <p:spPr>
          <a:xfrm>
            <a:off x="685800" y="4400550"/>
            <a:ext cx="5486400" cy="3600450"/>
          </a:xfrm>
          <a:prstGeom prst="rect">
            <a:avLst/>
          </a:prstGeom>
        </p:spPr>
        <p:txBody>
          <a:bodyPr/>
          <a:lstStyle/>
          <a:p>
            <a:endParaRPr lang="pl-PL" dirty="0"/>
          </a:p>
        </p:txBody>
      </p:sp>
    </p:spTree>
    <p:extLst>
      <p:ext uri="{BB962C8B-B14F-4D97-AF65-F5344CB8AC3E}">
        <p14:creationId xmlns:p14="http://schemas.microsoft.com/office/powerpoint/2010/main" val="1546342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Symbol zastępczy notatek 2"/>
          <p:cNvSpPr>
            <a:spLocks noGrp="1"/>
          </p:cNvSpPr>
          <p:nvPr>
            <p:ph type="body" idx="1"/>
          </p:nvPr>
        </p:nvSpPr>
        <p:spPr>
          <a:xfrm>
            <a:off x="685800" y="4400550"/>
            <a:ext cx="5486400" cy="3600450"/>
          </a:xfrm>
          <a:prstGeom prst="rect">
            <a:avLst/>
          </a:prstGeom>
        </p:spPr>
        <p:txBody>
          <a:bodyPr/>
          <a:lstStyle/>
          <a:p>
            <a:r>
              <a:rPr lang="pl-PL" dirty="0"/>
              <a:t>Opisać sposób wykorzystania wyników uczenia i uzyskanych modeli. </a:t>
            </a:r>
          </a:p>
        </p:txBody>
      </p:sp>
    </p:spTree>
    <p:extLst>
      <p:ext uri="{BB962C8B-B14F-4D97-AF65-F5344CB8AC3E}">
        <p14:creationId xmlns:p14="http://schemas.microsoft.com/office/powerpoint/2010/main" val="31429904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Symbol zastępczy notatek 2"/>
          <p:cNvSpPr>
            <a:spLocks noGrp="1"/>
          </p:cNvSpPr>
          <p:nvPr>
            <p:ph type="body" idx="1"/>
          </p:nvPr>
        </p:nvSpPr>
        <p:spPr>
          <a:xfrm>
            <a:off x="685800" y="4400550"/>
            <a:ext cx="5486400" cy="3600450"/>
          </a:xfrm>
          <a:prstGeom prst="rect">
            <a:avLst/>
          </a:prstGeom>
        </p:spPr>
        <p:txBody>
          <a:bodyPr/>
          <a:lstStyle/>
          <a:p>
            <a:r>
              <a:rPr lang="pl-PL" dirty="0"/>
              <a:t>Przedstawić w repozytorium odpowiednie pliki oraz grupę programów i skryptów wykorzystujących modele. </a:t>
            </a:r>
          </a:p>
        </p:txBody>
      </p:sp>
    </p:spTree>
    <p:extLst>
      <p:ext uri="{BB962C8B-B14F-4D97-AF65-F5344CB8AC3E}">
        <p14:creationId xmlns:p14="http://schemas.microsoft.com/office/powerpoint/2010/main" val="25098480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Symbol zastępczy notatek 2"/>
          <p:cNvSpPr>
            <a:spLocks noGrp="1"/>
          </p:cNvSpPr>
          <p:nvPr>
            <p:ph type="body" idx="1"/>
          </p:nvPr>
        </p:nvSpPr>
        <p:spPr>
          <a:xfrm>
            <a:off x="685800" y="4400550"/>
            <a:ext cx="5486400" cy="3600450"/>
          </a:xfrm>
          <a:prstGeom prst="rect">
            <a:avLst/>
          </a:prstGeom>
        </p:spPr>
        <p:txBody>
          <a:bodyPr/>
          <a:lstStyle/>
          <a:p>
            <a:r>
              <a:rPr lang="pl-PL" dirty="0"/>
              <a:t>Opisać skrypt synchronizacji danych i przyczyny, dla których został stworzony. </a:t>
            </a:r>
          </a:p>
        </p:txBody>
      </p:sp>
    </p:spTree>
    <p:extLst>
      <p:ext uri="{BB962C8B-B14F-4D97-AF65-F5344CB8AC3E}">
        <p14:creationId xmlns:p14="http://schemas.microsoft.com/office/powerpoint/2010/main" val="3079621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Symbol zastępczy notatek 2"/>
          <p:cNvSpPr>
            <a:spLocks noGrp="1"/>
          </p:cNvSpPr>
          <p:nvPr>
            <p:ph type="body" idx="1"/>
          </p:nvPr>
        </p:nvSpPr>
        <p:spPr>
          <a:xfrm>
            <a:off x="685800" y="4400550"/>
            <a:ext cx="5486400" cy="3600450"/>
          </a:xfrm>
          <a:prstGeom prst="rect">
            <a:avLst/>
          </a:prstGeom>
        </p:spPr>
        <p:txBody>
          <a:bodyPr/>
          <a:lstStyle/>
          <a:p>
            <a:endParaRPr lang="pl-PL" dirty="0"/>
          </a:p>
        </p:txBody>
      </p:sp>
    </p:spTree>
    <p:extLst>
      <p:ext uri="{BB962C8B-B14F-4D97-AF65-F5344CB8AC3E}">
        <p14:creationId xmlns:p14="http://schemas.microsoft.com/office/powerpoint/2010/main" val="2859157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685800" y="1143000"/>
            <a:ext cx="5486400" cy="3086100"/>
          </a:xfrm>
          <a:prstGeom prst="rect">
            <a:avLst/>
          </a:prstGeom>
          <a:noFill/>
          <a:ln w="12700">
            <a:solidFill>
              <a:prstClr val="black"/>
            </a:solidFill>
          </a:ln>
        </p:spPr>
        <p:txBody>
          <a:bodyPr/>
          <a:lstStyle/>
          <a:p>
            <a:endParaRPr lang="pl-PL"/>
          </a:p>
        </p:txBody>
      </p:sp>
      <p:sp>
        <p:nvSpPr>
          <p:cNvPr id="3" name="Symbol zastępczy notatek 2"/>
          <p:cNvSpPr>
            <a:spLocks noGrp="1"/>
          </p:cNvSpPr>
          <p:nvPr>
            <p:ph type="body" idx="1"/>
          </p:nvPr>
        </p:nvSpPr>
        <p:spPr>
          <a:xfrm>
            <a:off x="685800" y="4400550"/>
            <a:ext cx="5486400" cy="3600450"/>
          </a:xfrm>
          <a:prstGeom prst="rect">
            <a:avLst/>
          </a:prstGeom>
        </p:spPr>
        <p:txBody>
          <a:bodyPr/>
          <a:lstStyle/>
          <a:p>
            <a:r>
              <a:rPr lang="pl-PL" dirty="0"/>
              <a:t>Tutaj należy wspomnieć o zagadnieniu rytmu dobowego, i o zadaniu sobie pytanie, czy aby w spektrum światła dostępnego dla zwykłej kamery nie kryje się informacja o konkretnej godzinie. </a:t>
            </a:r>
          </a:p>
        </p:txBody>
      </p:sp>
    </p:spTree>
    <p:extLst>
      <p:ext uri="{BB962C8B-B14F-4D97-AF65-F5344CB8AC3E}">
        <p14:creationId xmlns:p14="http://schemas.microsoft.com/office/powerpoint/2010/main" val="31951191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55861-5E7B-B170-42DE-E99D5AF8A313}"/>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B4092C60-621F-57E1-D15C-D8CADF693457}"/>
              </a:ext>
            </a:extLst>
          </p:cNvPr>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Symbol zastępczy notatek 2">
            <a:extLst>
              <a:ext uri="{FF2B5EF4-FFF2-40B4-BE49-F238E27FC236}">
                <a16:creationId xmlns:a16="http://schemas.microsoft.com/office/drawing/2014/main" id="{E87563FD-C2BE-D9AB-111C-B21371A8DA74}"/>
              </a:ext>
            </a:extLst>
          </p:cNvPr>
          <p:cNvSpPr>
            <a:spLocks noGrp="1"/>
          </p:cNvSpPr>
          <p:nvPr>
            <p:ph type="body" idx="1"/>
          </p:nvPr>
        </p:nvSpPr>
        <p:spPr>
          <a:xfrm>
            <a:off x="685800" y="4400550"/>
            <a:ext cx="5486400" cy="3600450"/>
          </a:xfrm>
          <a:prstGeom prst="rect">
            <a:avLst/>
          </a:prstGeom>
        </p:spPr>
        <p:txBody>
          <a:bodyPr/>
          <a:lstStyle/>
          <a:p>
            <a:r>
              <a:rPr lang="pl-PL" dirty="0"/>
              <a:t>Omówić, jakie są dalsze kroki, które być może zostaną podjęte na bazie aktualnych wyników. </a:t>
            </a:r>
          </a:p>
        </p:txBody>
      </p:sp>
    </p:spTree>
    <p:extLst>
      <p:ext uri="{BB962C8B-B14F-4D97-AF65-F5344CB8AC3E}">
        <p14:creationId xmlns:p14="http://schemas.microsoft.com/office/powerpoint/2010/main" val="41927686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DFE84-5030-9401-DC32-A4224813A541}"/>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B8536DC7-5319-70E4-2132-C9778370A31B}"/>
              </a:ext>
            </a:extLst>
          </p:cNvPr>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Symbol zastępczy notatek 2">
            <a:extLst>
              <a:ext uri="{FF2B5EF4-FFF2-40B4-BE49-F238E27FC236}">
                <a16:creationId xmlns:a16="http://schemas.microsoft.com/office/drawing/2014/main" id="{E959EA63-C19A-00AE-84D4-DB2BE5B33F1C}"/>
              </a:ext>
            </a:extLst>
          </p:cNvPr>
          <p:cNvSpPr>
            <a:spLocks noGrp="1"/>
          </p:cNvSpPr>
          <p:nvPr>
            <p:ph type="body" idx="1"/>
          </p:nvPr>
        </p:nvSpPr>
        <p:spPr>
          <a:xfrm>
            <a:off x="685800" y="4400550"/>
            <a:ext cx="5486400" cy="3600450"/>
          </a:xfrm>
          <a:prstGeom prst="rect">
            <a:avLst/>
          </a:prstGeom>
        </p:spPr>
        <p:txBody>
          <a:bodyPr/>
          <a:lstStyle/>
          <a:p>
            <a:endParaRPr lang="pl-PL" dirty="0"/>
          </a:p>
        </p:txBody>
      </p:sp>
    </p:spTree>
    <p:extLst>
      <p:ext uri="{BB962C8B-B14F-4D97-AF65-F5344CB8AC3E}">
        <p14:creationId xmlns:p14="http://schemas.microsoft.com/office/powerpoint/2010/main" val="3676114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C301E-9FA9-7493-F87A-157EEE8E6FCD}"/>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66C1C31C-0A61-6A58-FDE7-E7FECCEA2837}"/>
              </a:ext>
            </a:extLst>
          </p:cNvPr>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Symbol zastępczy notatek 2">
            <a:extLst>
              <a:ext uri="{FF2B5EF4-FFF2-40B4-BE49-F238E27FC236}">
                <a16:creationId xmlns:a16="http://schemas.microsoft.com/office/drawing/2014/main" id="{FD9226D9-F8B3-CBCE-F980-83A3D52FB325}"/>
              </a:ext>
            </a:extLst>
          </p:cNvPr>
          <p:cNvSpPr>
            <a:spLocks noGrp="1"/>
          </p:cNvSpPr>
          <p:nvPr>
            <p:ph type="body" idx="1"/>
          </p:nvPr>
        </p:nvSpPr>
        <p:spPr>
          <a:xfrm>
            <a:off x="685800" y="4400550"/>
            <a:ext cx="5486400" cy="3600450"/>
          </a:xfrm>
          <a:prstGeom prst="rect">
            <a:avLst/>
          </a:prstGeom>
        </p:spPr>
        <p:txBody>
          <a:bodyPr/>
          <a:lstStyle/>
          <a:p>
            <a:endParaRPr lang="pl-PL" dirty="0"/>
          </a:p>
        </p:txBody>
      </p:sp>
    </p:spTree>
    <p:extLst>
      <p:ext uri="{BB962C8B-B14F-4D97-AF65-F5344CB8AC3E}">
        <p14:creationId xmlns:p14="http://schemas.microsoft.com/office/powerpoint/2010/main" val="3544321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685800" y="1143000"/>
            <a:ext cx="5486400" cy="3086100"/>
          </a:xfrm>
          <a:prstGeom prst="rect">
            <a:avLst/>
          </a:prstGeom>
          <a:noFill/>
          <a:ln w="12700">
            <a:solidFill>
              <a:prstClr val="black"/>
            </a:solidFill>
          </a:ln>
        </p:spPr>
        <p:txBody>
          <a:bodyPr/>
          <a:lstStyle/>
          <a:p>
            <a:endParaRPr lang="pl-PL"/>
          </a:p>
        </p:txBody>
      </p:sp>
      <p:sp>
        <p:nvSpPr>
          <p:cNvPr id="3" name="Symbol zastępczy notatek 2"/>
          <p:cNvSpPr>
            <a:spLocks noGrp="1"/>
          </p:cNvSpPr>
          <p:nvPr>
            <p:ph type="body" idx="1"/>
          </p:nvPr>
        </p:nvSpPr>
        <p:spPr>
          <a:xfrm>
            <a:off x="685800" y="4400550"/>
            <a:ext cx="5486400" cy="3600450"/>
          </a:xfrm>
          <a:prstGeom prst="rect">
            <a:avLst/>
          </a:prstGeom>
        </p:spPr>
        <p:txBody>
          <a:bodyPr/>
          <a:lstStyle/>
          <a:p>
            <a:r>
              <a:rPr lang="pl-PL" dirty="0"/>
              <a:t>Tutaj konkretnie zdefiniować problem. Czyli </a:t>
            </a:r>
            <a:r>
              <a:rPr lang="pl-PL" dirty="0" err="1"/>
              <a:t>dataset</a:t>
            </a:r>
            <a:r>
              <a:rPr lang="pl-PL" dirty="0"/>
              <a:t> utworzony z obrazów ze zwykłej kamery USB i na tej podstawie szacowanie godziny dnia. </a:t>
            </a:r>
          </a:p>
          <a:p>
            <a:r>
              <a:rPr lang="pl-PL" dirty="0"/>
              <a:t>Zagadnienia do rozwiązania: </a:t>
            </a:r>
          </a:p>
          <a:p>
            <a:pPr marL="171450" indent="-171450">
              <a:buFont typeface="Arial" panose="020B0604020202020204" pitchFamily="34" charset="0"/>
              <a:buChar char="•"/>
            </a:pPr>
            <a:r>
              <a:rPr lang="pl-PL" dirty="0"/>
              <a:t>Czy do takiej analizy wystarczą jedynie składowe RGB, ich wartość średnia i ewentualnie inne ich cechy, czy może musi to być bardziej rozbudowane modelowanie?</a:t>
            </a:r>
          </a:p>
          <a:p>
            <a:pPr marL="171450" indent="-171450">
              <a:buFont typeface="Arial" panose="020B0604020202020204" pitchFamily="34" charset="0"/>
              <a:buChar char="•"/>
            </a:pPr>
            <a:r>
              <a:rPr lang="pl-PL" dirty="0"/>
              <a:t>Jeśli tak to jakie?</a:t>
            </a:r>
          </a:p>
          <a:p>
            <a:pPr marL="171450" indent="-171450">
              <a:buFont typeface="Arial" panose="020B0604020202020204" pitchFamily="34" charset="0"/>
              <a:buChar char="•"/>
            </a:pPr>
            <a:r>
              <a:rPr lang="pl-PL" dirty="0"/>
              <a:t>Czy szacowanie będzie wymagało złożonego modelu , czy może da się to uzyskać prostszymi metodami.</a:t>
            </a:r>
          </a:p>
          <a:p>
            <a:pPr marL="171450" indent="-171450">
              <a:buFont typeface="Arial" panose="020B0604020202020204" pitchFamily="34" charset="0"/>
              <a:buChar char="•"/>
            </a:pPr>
            <a:r>
              <a:rPr lang="pl-PL" dirty="0"/>
              <a:t>Oczekiwane wyzwania: zachmurzenie, cykl roczny, rozpraszanie (brak cienia), zakłócenia światłem sztucznym.</a:t>
            </a:r>
          </a:p>
          <a:p>
            <a:pPr marL="628650" lvl="1" indent="-171450">
              <a:buFontTx/>
              <a:buChar char="-"/>
            </a:pPr>
            <a:endParaRPr lang="pl-PL" dirty="0"/>
          </a:p>
          <a:p>
            <a:pPr marL="171450" indent="-171450">
              <a:buFontTx/>
              <a:buChar char="-"/>
            </a:pPr>
            <a:endParaRPr lang="pl-PL" dirty="0"/>
          </a:p>
        </p:txBody>
      </p:sp>
    </p:spTree>
    <p:extLst>
      <p:ext uri="{BB962C8B-B14F-4D97-AF65-F5344CB8AC3E}">
        <p14:creationId xmlns:p14="http://schemas.microsoft.com/office/powerpoint/2010/main" val="2436910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685800" y="1143000"/>
            <a:ext cx="5486400" cy="3086100"/>
          </a:xfrm>
          <a:prstGeom prst="rect">
            <a:avLst/>
          </a:prstGeom>
          <a:noFill/>
          <a:ln w="12700">
            <a:solidFill>
              <a:prstClr val="black"/>
            </a:solidFill>
          </a:ln>
        </p:spPr>
        <p:txBody>
          <a:bodyPr/>
          <a:lstStyle/>
          <a:p>
            <a:endParaRPr lang="pl-PL"/>
          </a:p>
        </p:txBody>
      </p:sp>
      <p:sp>
        <p:nvSpPr>
          <p:cNvPr id="3" name="Symbol zastępczy notatek 2"/>
          <p:cNvSpPr>
            <a:spLocks noGrp="1"/>
          </p:cNvSpPr>
          <p:nvPr>
            <p:ph type="body" idx="1"/>
          </p:nvPr>
        </p:nvSpPr>
        <p:spPr>
          <a:xfrm>
            <a:off x="685800" y="4400550"/>
            <a:ext cx="5486400" cy="3600450"/>
          </a:xfrm>
          <a:prstGeom prst="rect">
            <a:avLst/>
          </a:prstGeom>
        </p:spPr>
        <p:txBody>
          <a:bodyPr/>
          <a:lstStyle/>
          <a:p>
            <a:endParaRPr lang="pl-PL" dirty="0"/>
          </a:p>
          <a:p>
            <a:pPr marL="171450" indent="-171450">
              <a:buFontTx/>
              <a:buChar char="-"/>
            </a:pPr>
            <a:r>
              <a:rPr lang="pl-PL" dirty="0"/>
              <a:t>Co nieco o sposobie w jaki przygotowałem i zebrałem dane</a:t>
            </a:r>
          </a:p>
          <a:p>
            <a:pPr marL="171450" indent="-171450">
              <a:buFontTx/>
              <a:buChar char="-"/>
            </a:pPr>
            <a:r>
              <a:rPr lang="pl-PL" dirty="0"/>
              <a:t>Omówić co nieco o </a:t>
            </a:r>
            <a:r>
              <a:rPr lang="pl-PL" dirty="0" err="1"/>
              <a:t>Raspberry</a:t>
            </a:r>
            <a:r>
              <a:rPr lang="pl-PL" dirty="0"/>
              <a:t> Pi, łatwości wykorzystania tego modułu, łatwości zbierania danych z prostych urządzeń elektronicznych </a:t>
            </a:r>
            <a:r>
              <a:rPr lang="pl-PL" dirty="0" err="1"/>
              <a:t>IoT</a:t>
            </a:r>
            <a:r>
              <a:rPr lang="pl-PL" dirty="0"/>
              <a:t> i nie tylko. </a:t>
            </a:r>
          </a:p>
          <a:p>
            <a:endParaRPr lang="pl-PL" dirty="0"/>
          </a:p>
        </p:txBody>
      </p:sp>
    </p:spTree>
    <p:extLst>
      <p:ext uri="{BB962C8B-B14F-4D97-AF65-F5344CB8AC3E}">
        <p14:creationId xmlns:p14="http://schemas.microsoft.com/office/powerpoint/2010/main" val="3985747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Symbol zastępczy notatek 2"/>
          <p:cNvSpPr>
            <a:spLocks noGrp="1"/>
          </p:cNvSpPr>
          <p:nvPr>
            <p:ph type="body" idx="1"/>
          </p:nvPr>
        </p:nvSpPr>
        <p:spPr>
          <a:xfrm>
            <a:off x="685800" y="4400550"/>
            <a:ext cx="5486400" cy="3600450"/>
          </a:xfrm>
          <a:prstGeom prst="rect">
            <a:avLst/>
          </a:prstGeom>
        </p:spPr>
        <p:txBody>
          <a:bodyPr/>
          <a:lstStyle/>
          <a:p>
            <a:r>
              <a:rPr lang="pl-PL" dirty="0"/>
              <a:t>Opisać sposób, w jaki został zbudowany </a:t>
            </a:r>
            <a:r>
              <a:rPr lang="pl-PL" dirty="0" err="1"/>
              <a:t>dataset</a:t>
            </a:r>
            <a:r>
              <a:rPr lang="pl-PL" dirty="0"/>
              <a:t>. Opisać, jakie skrypty zostały użyte do przygotowania </a:t>
            </a:r>
            <a:r>
              <a:rPr lang="pl-PL" dirty="0" err="1"/>
              <a:t>datasetu</a:t>
            </a:r>
            <a:r>
              <a:rPr lang="pl-PL" dirty="0"/>
              <a:t>, korekty danych, etykiet i dalszego przetwarzania. </a:t>
            </a:r>
          </a:p>
        </p:txBody>
      </p:sp>
    </p:spTree>
    <p:extLst>
      <p:ext uri="{BB962C8B-B14F-4D97-AF65-F5344CB8AC3E}">
        <p14:creationId xmlns:p14="http://schemas.microsoft.com/office/powerpoint/2010/main" val="104324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01015-476D-9377-2789-7E23C2ACD90F}"/>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50D3ED33-5B4A-28DF-457B-8ECE98908E84}"/>
              </a:ext>
            </a:extLst>
          </p:cNvPr>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Symbol zastępczy notatek 2">
            <a:extLst>
              <a:ext uri="{FF2B5EF4-FFF2-40B4-BE49-F238E27FC236}">
                <a16:creationId xmlns:a16="http://schemas.microsoft.com/office/drawing/2014/main" id="{7C735230-4D89-95E2-73D1-DBD2579972F1}"/>
              </a:ext>
            </a:extLst>
          </p:cNvPr>
          <p:cNvSpPr>
            <a:spLocks noGrp="1"/>
          </p:cNvSpPr>
          <p:nvPr>
            <p:ph type="body" idx="1"/>
          </p:nvPr>
        </p:nvSpPr>
        <p:spPr>
          <a:xfrm>
            <a:off x="685800" y="4400550"/>
            <a:ext cx="5486400" cy="3600450"/>
          </a:xfrm>
          <a:prstGeom prst="rect">
            <a:avLst/>
          </a:prstGeom>
        </p:spPr>
        <p:txBody>
          <a:bodyPr/>
          <a:lstStyle/>
          <a:p>
            <a:r>
              <a:rPr lang="pl-PL" dirty="0"/>
              <a:t>Opisać sposób, w jaki został zbudowany </a:t>
            </a:r>
            <a:r>
              <a:rPr lang="pl-PL" dirty="0" err="1"/>
              <a:t>dataset</a:t>
            </a:r>
            <a:r>
              <a:rPr lang="pl-PL" dirty="0"/>
              <a:t>. Opisać, jakie skrypty zostały użyte do przygotowania </a:t>
            </a:r>
            <a:r>
              <a:rPr lang="pl-PL" dirty="0" err="1"/>
              <a:t>datasetu</a:t>
            </a:r>
            <a:r>
              <a:rPr lang="pl-PL" dirty="0"/>
              <a:t>, korekty danych, etykiet i dalszego przetwarzania. </a:t>
            </a:r>
          </a:p>
        </p:txBody>
      </p:sp>
    </p:spTree>
    <p:extLst>
      <p:ext uri="{BB962C8B-B14F-4D97-AF65-F5344CB8AC3E}">
        <p14:creationId xmlns:p14="http://schemas.microsoft.com/office/powerpoint/2010/main" val="29076258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Symbol zastępczy notatek 2"/>
          <p:cNvSpPr>
            <a:spLocks noGrp="1"/>
          </p:cNvSpPr>
          <p:nvPr>
            <p:ph type="body" idx="1"/>
          </p:nvPr>
        </p:nvSpPr>
        <p:spPr>
          <a:xfrm>
            <a:off x="685800" y="4400550"/>
            <a:ext cx="5486400" cy="3600450"/>
          </a:xfrm>
          <a:prstGeom prst="rect">
            <a:avLst/>
          </a:prstGeom>
        </p:spPr>
        <p:txBody>
          <a:bodyPr/>
          <a:lstStyle/>
          <a:p>
            <a:r>
              <a:rPr lang="pl-PL" dirty="0"/>
              <a:t>Tutaj opisać, jak przedstawia się repozytorium. Pokazać strukturę projektu, najważniejsze bloki i pliki źródłowe. </a:t>
            </a:r>
          </a:p>
        </p:txBody>
      </p:sp>
    </p:spTree>
    <p:extLst>
      <p:ext uri="{BB962C8B-B14F-4D97-AF65-F5344CB8AC3E}">
        <p14:creationId xmlns:p14="http://schemas.microsoft.com/office/powerpoint/2010/main" val="4054437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Symbol zastępczy notatek 2"/>
          <p:cNvSpPr>
            <a:spLocks noGrp="1"/>
          </p:cNvSpPr>
          <p:nvPr>
            <p:ph type="body" idx="1"/>
          </p:nvPr>
        </p:nvSpPr>
        <p:spPr>
          <a:xfrm>
            <a:off x="685800" y="4400550"/>
            <a:ext cx="5486400" cy="3600450"/>
          </a:xfrm>
          <a:prstGeom prst="rect">
            <a:avLst/>
          </a:prstGeom>
        </p:spPr>
        <p:txBody>
          <a:bodyPr/>
          <a:lstStyle/>
          <a:p>
            <a:r>
              <a:rPr lang="pl-PL" dirty="0"/>
              <a:t>Przedstawić, wymienić i opisać cechy, jakich użyto do trenowania, jak je zdefiniowano oraz jak wyznaczono je numerycznie i obliczeniowo. </a:t>
            </a:r>
          </a:p>
        </p:txBody>
      </p:sp>
    </p:spTree>
    <p:extLst>
      <p:ext uri="{BB962C8B-B14F-4D97-AF65-F5344CB8AC3E}">
        <p14:creationId xmlns:p14="http://schemas.microsoft.com/office/powerpoint/2010/main" val="3351414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D93BEE-B1FF-EEBB-A9B2-FC9C3859A11B}"/>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49E4A537-60E8-D4A1-50EA-23EFBFA8F98A}"/>
              </a:ext>
            </a:extLst>
          </p:cNvPr>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Symbol zastępczy notatek 2">
            <a:extLst>
              <a:ext uri="{FF2B5EF4-FFF2-40B4-BE49-F238E27FC236}">
                <a16:creationId xmlns:a16="http://schemas.microsoft.com/office/drawing/2014/main" id="{32C91F6D-BE31-8864-105D-656E90970CDA}"/>
              </a:ext>
            </a:extLst>
          </p:cNvPr>
          <p:cNvSpPr>
            <a:spLocks noGrp="1"/>
          </p:cNvSpPr>
          <p:nvPr>
            <p:ph type="body" idx="1"/>
          </p:nvPr>
        </p:nvSpPr>
        <p:spPr>
          <a:xfrm>
            <a:off x="685800" y="4400550"/>
            <a:ext cx="5486400" cy="3600450"/>
          </a:xfrm>
          <a:prstGeom prst="rect">
            <a:avLst/>
          </a:prstGeom>
        </p:spPr>
        <p:txBody>
          <a:bodyPr/>
          <a:lstStyle/>
          <a:p>
            <a:r>
              <a:rPr lang="pl-PL" dirty="0"/>
              <a:t>Przedstawić, wymienić i opisać cechy, jakich użyto do trenowania, jak je zdefiniowano oraz jak wyznaczono je numerycznie i obliczeniowo. </a:t>
            </a:r>
          </a:p>
        </p:txBody>
      </p:sp>
    </p:spTree>
    <p:extLst>
      <p:ext uri="{BB962C8B-B14F-4D97-AF65-F5344CB8AC3E}">
        <p14:creationId xmlns:p14="http://schemas.microsoft.com/office/powerpoint/2010/main" val="2299853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1/17/2026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1/17/2026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1/17/2026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1/17/2026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rturkwiek/ZegarBiologiczny.git"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397246" y="3925547"/>
            <a:ext cx="7772400" cy="1470025"/>
          </a:xfrm>
        </p:spPr>
        <p:txBody>
          <a:bodyPr/>
          <a:lstStyle/>
          <a:p>
            <a:r>
              <a:rPr lang="pl-PL" sz="8000" noProof="0" dirty="0">
                <a:solidFill>
                  <a:srgbClr val="1A1A1A"/>
                </a:solidFill>
                <a:latin typeface="Calibri"/>
              </a:rPr>
              <a:t>ZegarBiologiczny</a:t>
            </a:r>
            <a:endParaRPr lang="pl-PL" sz="3600" noProof="0" dirty="0">
              <a:solidFill>
                <a:srgbClr val="1A1A1A"/>
              </a:solidFill>
              <a:latin typeface="Calibri"/>
            </a:endParaRPr>
          </a:p>
        </p:txBody>
      </p:sp>
      <p:sp>
        <p:nvSpPr>
          <p:cNvPr id="3" name="Subtitle 2"/>
          <p:cNvSpPr>
            <a:spLocks noGrp="1"/>
          </p:cNvSpPr>
          <p:nvPr>
            <p:ph type="subTitle" idx="1"/>
          </p:nvPr>
        </p:nvSpPr>
        <p:spPr>
          <a:xfrm>
            <a:off x="2022354" y="5350208"/>
            <a:ext cx="8357191" cy="1370632"/>
          </a:xfrm>
        </p:spPr>
        <p:txBody>
          <a:bodyPr>
            <a:normAutofit/>
          </a:bodyPr>
          <a:lstStyle/>
          <a:p>
            <a:r>
              <a:rPr lang="pl-PL" sz="3600" noProof="0" dirty="0">
                <a:solidFill>
                  <a:srgbClr val="1A1A1A"/>
                </a:solidFill>
                <a:latin typeface="Calibri"/>
              </a:rPr>
              <a:t>Predykcja godziny (0–23) </a:t>
            </a:r>
          </a:p>
          <a:p>
            <a:r>
              <a:rPr lang="pl-PL" sz="3600" noProof="0" dirty="0">
                <a:solidFill>
                  <a:srgbClr val="1A1A1A"/>
                </a:solidFill>
                <a:latin typeface="Calibri"/>
              </a:rPr>
              <a:t>na podstawie zdjęć kamery USB</a:t>
            </a:r>
          </a:p>
        </p:txBody>
      </p:sp>
      <p:sp>
        <p:nvSpPr>
          <p:cNvPr id="4" name="Rectangle 3"/>
          <p:cNvSpPr/>
          <p:nvPr/>
        </p:nvSpPr>
        <p:spPr>
          <a:xfrm>
            <a:off x="0" y="0"/>
            <a:ext cx="12191695" cy="164592"/>
          </a:xfrm>
          <a:prstGeom prst="rect">
            <a:avLst/>
          </a:prstGeom>
          <a:solidFill>
            <a:srgbClr val="1F4E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noProof="0" dirty="0"/>
          </a:p>
        </p:txBody>
      </p:sp>
      <p:sp>
        <p:nvSpPr>
          <p:cNvPr id="5" name="TextBox 4"/>
          <p:cNvSpPr txBox="1"/>
          <p:nvPr/>
        </p:nvSpPr>
        <p:spPr>
          <a:xfrm>
            <a:off x="457200" y="6446520"/>
            <a:ext cx="11277295" cy="274320"/>
          </a:xfrm>
          <a:prstGeom prst="rect">
            <a:avLst/>
          </a:prstGeom>
          <a:noFill/>
        </p:spPr>
        <p:txBody>
          <a:bodyPr wrap="none">
            <a:spAutoFit/>
          </a:bodyPr>
          <a:lstStyle/>
          <a:p>
            <a:pPr>
              <a:defRPr sz="1200">
                <a:solidFill>
                  <a:srgbClr val="666666"/>
                </a:solidFill>
                <a:latin typeface="Calibri"/>
              </a:defRPr>
            </a:pPr>
            <a:r>
              <a:rPr lang="pl-PL" noProof="0" dirty="0"/>
              <a:t>ZegarBiologiczny  |  1/16</a:t>
            </a:r>
          </a:p>
        </p:txBody>
      </p:sp>
      <p:pic>
        <p:nvPicPr>
          <p:cNvPr id="2050" name="Picture 2" descr="nowoczesna, minimalistyczna grafika do strony tytułowej projektu ML o nazwie 'Zegar biologiczny': motyw zegara, rytmu biologicznego, danych i technologii; styl futurystyczny, estetyka biznesowa, paleta niebiesko‑turkusowa, elementy wizualne sugerujące analizę danych i czas">
            <a:extLst>
              <a:ext uri="{FF2B5EF4-FFF2-40B4-BE49-F238E27FC236}">
                <a16:creationId xmlns:a16="http://schemas.microsoft.com/office/drawing/2014/main" id="{6C646384-3C6B-29DD-6F44-6AF0BC4706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336791"/>
            <a:ext cx="5486400" cy="3657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6FEC7061-371E-92BF-CC42-D4ECC6D60F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CC0067-EEE6-D657-09A8-8BD4D0DF94C9}"/>
              </a:ext>
            </a:extLst>
          </p:cNvPr>
          <p:cNvSpPr>
            <a:spLocks noGrp="1"/>
          </p:cNvSpPr>
          <p:nvPr>
            <p:ph type="title"/>
          </p:nvPr>
        </p:nvSpPr>
        <p:spPr/>
        <p:txBody>
          <a:bodyPr/>
          <a:lstStyle/>
          <a:p>
            <a:r>
              <a:rPr lang="pl-PL" sz="3600" noProof="0" dirty="0">
                <a:solidFill>
                  <a:srgbClr val="1A1A1A"/>
                </a:solidFill>
                <a:latin typeface="Calibri"/>
              </a:rPr>
              <a:t>Cechy: od prostych do </a:t>
            </a:r>
            <a:r>
              <a:rPr lang="pl-PL" sz="3600" noProof="0" dirty="0" err="1">
                <a:solidFill>
                  <a:srgbClr val="1A1A1A"/>
                </a:solidFill>
                <a:latin typeface="Calibri"/>
              </a:rPr>
              <a:t>robust</a:t>
            </a:r>
            <a:endParaRPr lang="pl-PL" sz="3600" noProof="0" dirty="0">
              <a:solidFill>
                <a:srgbClr val="1A1A1A"/>
              </a:solidFill>
              <a:latin typeface="Calibri"/>
            </a:endParaRPr>
          </a:p>
        </p:txBody>
      </p:sp>
      <p:sp>
        <p:nvSpPr>
          <p:cNvPr id="3" name="Content Placeholder 2">
            <a:extLst>
              <a:ext uri="{FF2B5EF4-FFF2-40B4-BE49-F238E27FC236}">
                <a16:creationId xmlns:a16="http://schemas.microsoft.com/office/drawing/2014/main" id="{11623E8B-47B2-3CD3-FD00-0A9145AA7DF8}"/>
              </a:ext>
            </a:extLst>
          </p:cNvPr>
          <p:cNvSpPr>
            <a:spLocks noGrp="1"/>
          </p:cNvSpPr>
          <p:nvPr>
            <p:ph idx="1"/>
          </p:nvPr>
        </p:nvSpPr>
        <p:spPr>
          <a:xfrm>
            <a:off x="457199" y="1600200"/>
            <a:ext cx="9131643" cy="4525963"/>
          </a:xfrm>
        </p:spPr>
        <p:txBody>
          <a:bodyPr/>
          <a:lstStyle/>
          <a:p>
            <a:r>
              <a:rPr lang="pl-PL" sz="2200" b="1" noProof="0" dirty="0" err="1">
                <a:solidFill>
                  <a:srgbClr val="1A1A1A"/>
                </a:solidFill>
                <a:latin typeface="Calibri"/>
              </a:rPr>
              <a:t>Mean</a:t>
            </a:r>
            <a:r>
              <a:rPr lang="pl-PL" sz="2200" b="1" noProof="0" dirty="0">
                <a:solidFill>
                  <a:srgbClr val="1A1A1A"/>
                </a:solidFill>
                <a:latin typeface="Calibri"/>
              </a:rPr>
              <a:t> RGB</a:t>
            </a:r>
            <a:r>
              <a:rPr lang="pl-PL" sz="2200" noProof="0" dirty="0">
                <a:solidFill>
                  <a:srgbClr val="1A1A1A"/>
                </a:solidFill>
                <a:latin typeface="Calibri"/>
              </a:rPr>
              <a:t>: szybki </a:t>
            </a:r>
            <a:r>
              <a:rPr lang="pl-PL" sz="2200" noProof="0" dirty="0" err="1">
                <a:solidFill>
                  <a:srgbClr val="1A1A1A"/>
                </a:solidFill>
                <a:latin typeface="Calibri"/>
              </a:rPr>
              <a:t>baseline</a:t>
            </a:r>
            <a:r>
              <a:rPr lang="pl-PL" sz="2200" noProof="0" dirty="0">
                <a:solidFill>
                  <a:srgbClr val="1A1A1A"/>
                </a:solidFill>
                <a:latin typeface="Calibri"/>
              </a:rPr>
              <a:t> (3 liczby)</a:t>
            </a:r>
          </a:p>
          <a:p>
            <a:r>
              <a:rPr lang="pl-PL" sz="2200" b="1" noProof="0" dirty="0">
                <a:solidFill>
                  <a:srgbClr val="1A1A1A"/>
                </a:solidFill>
                <a:latin typeface="Calibri"/>
              </a:rPr>
              <a:t>Advanced</a:t>
            </a:r>
            <a:r>
              <a:rPr lang="pl-PL" sz="2200" noProof="0" dirty="0">
                <a:solidFill>
                  <a:srgbClr val="1A1A1A"/>
                </a:solidFill>
                <a:latin typeface="Calibri"/>
              </a:rPr>
              <a:t>: RGB+HSV statystyki</a:t>
            </a:r>
          </a:p>
          <a:p>
            <a:r>
              <a:rPr lang="pl-PL" sz="2200" b="1" noProof="0" dirty="0" err="1">
                <a:solidFill>
                  <a:srgbClr val="1A1A1A"/>
                </a:solidFill>
                <a:latin typeface="Calibri"/>
              </a:rPr>
              <a:t>Robust</a:t>
            </a:r>
            <a:r>
              <a:rPr lang="pl-PL" sz="2200" noProof="0" dirty="0">
                <a:solidFill>
                  <a:srgbClr val="1A1A1A"/>
                </a:solidFill>
                <a:latin typeface="Calibri"/>
              </a:rPr>
              <a:t>: histogramy/entropia/gradient/</a:t>
            </a:r>
            <a:r>
              <a:rPr lang="pl-PL" sz="2200" noProof="0" dirty="0" err="1">
                <a:solidFill>
                  <a:srgbClr val="1A1A1A"/>
                </a:solidFill>
                <a:latin typeface="Calibri"/>
              </a:rPr>
              <a:t>edges</a:t>
            </a:r>
            <a:r>
              <a:rPr lang="pl-PL" sz="2200" noProof="0" dirty="0">
                <a:solidFill>
                  <a:srgbClr val="1A1A1A"/>
                </a:solidFill>
                <a:latin typeface="Calibri"/>
              </a:rPr>
              <a:t> → odporność na chmury</a:t>
            </a:r>
          </a:p>
          <a:p>
            <a:r>
              <a:rPr lang="pl-PL" sz="2200" b="1" dirty="0">
                <a:solidFill>
                  <a:srgbClr val="1A1A1A"/>
                </a:solidFill>
                <a:latin typeface="Calibri"/>
              </a:rPr>
              <a:t>CNN:</a:t>
            </a:r>
            <a:r>
              <a:rPr lang="pl-PL" sz="2200" dirty="0">
                <a:solidFill>
                  <a:srgbClr val="1A1A1A"/>
                </a:solidFill>
                <a:latin typeface="Calibri"/>
              </a:rPr>
              <a:t> pełne obrazy</a:t>
            </a:r>
            <a:endParaRPr lang="pl-PL" sz="2200" b="1" noProof="0" dirty="0">
              <a:solidFill>
                <a:srgbClr val="1A1A1A"/>
              </a:solidFill>
              <a:latin typeface="Calibri"/>
            </a:endParaRPr>
          </a:p>
        </p:txBody>
      </p:sp>
      <p:sp>
        <p:nvSpPr>
          <p:cNvPr id="4" name="Rectangle 3">
            <a:extLst>
              <a:ext uri="{FF2B5EF4-FFF2-40B4-BE49-F238E27FC236}">
                <a16:creationId xmlns:a16="http://schemas.microsoft.com/office/drawing/2014/main" id="{D66DFF0D-4EDD-5DDA-2445-8769D4560116}"/>
              </a:ext>
            </a:extLst>
          </p:cNvPr>
          <p:cNvSpPr/>
          <p:nvPr/>
        </p:nvSpPr>
        <p:spPr>
          <a:xfrm>
            <a:off x="0" y="0"/>
            <a:ext cx="12191695" cy="164592"/>
          </a:xfrm>
          <a:prstGeom prst="rect">
            <a:avLst/>
          </a:prstGeom>
          <a:solidFill>
            <a:srgbClr val="1F4E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noProof="0" dirty="0"/>
          </a:p>
        </p:txBody>
      </p:sp>
      <p:sp>
        <p:nvSpPr>
          <p:cNvPr id="5" name="TextBox 4">
            <a:extLst>
              <a:ext uri="{FF2B5EF4-FFF2-40B4-BE49-F238E27FC236}">
                <a16:creationId xmlns:a16="http://schemas.microsoft.com/office/drawing/2014/main" id="{31FAE668-4E60-B44A-94F0-1A6C6829E583}"/>
              </a:ext>
            </a:extLst>
          </p:cNvPr>
          <p:cNvSpPr txBox="1"/>
          <p:nvPr/>
        </p:nvSpPr>
        <p:spPr>
          <a:xfrm>
            <a:off x="457200" y="6446520"/>
            <a:ext cx="11277295" cy="274320"/>
          </a:xfrm>
          <a:prstGeom prst="rect">
            <a:avLst/>
          </a:prstGeom>
          <a:noFill/>
        </p:spPr>
        <p:txBody>
          <a:bodyPr wrap="none">
            <a:spAutoFit/>
          </a:bodyPr>
          <a:lstStyle/>
          <a:p>
            <a:pPr>
              <a:defRPr sz="1200">
                <a:solidFill>
                  <a:srgbClr val="666666"/>
                </a:solidFill>
                <a:latin typeface="Calibri"/>
              </a:defRPr>
            </a:pPr>
            <a:r>
              <a:rPr lang="pl-PL" noProof="0" dirty="0"/>
              <a:t>ZegarBiologiczny  |  7/16</a:t>
            </a:r>
          </a:p>
        </p:txBody>
      </p:sp>
    </p:spTree>
    <p:extLst>
      <p:ext uri="{BB962C8B-B14F-4D97-AF65-F5344CB8AC3E}">
        <p14:creationId xmlns:p14="http://schemas.microsoft.com/office/powerpoint/2010/main" val="4091232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E31F1E9C-6B2F-1AFF-CA9F-55D5A63E6D69}"/>
            </a:ext>
          </a:extLst>
        </p:cNvPr>
        <p:cNvGrpSpPr/>
        <p:nvPr/>
      </p:nvGrpSpPr>
      <p:grpSpPr>
        <a:xfrm>
          <a:off x="0" y="0"/>
          <a:ext cx="0" cy="0"/>
          <a:chOff x="0" y="0"/>
          <a:chExt cx="0" cy="0"/>
        </a:xfrm>
      </p:grpSpPr>
      <p:pic>
        <p:nvPicPr>
          <p:cNvPr id="7" name="Obraz 6" descr="Obraz zawierający tekst, zrzut ekranu, oprogramowanie, Oprogramowanie multimedialne&#10;&#10;Zawartość wygenerowana przez AI może być niepoprawna.">
            <a:extLst>
              <a:ext uri="{FF2B5EF4-FFF2-40B4-BE49-F238E27FC236}">
                <a16:creationId xmlns:a16="http://schemas.microsoft.com/office/drawing/2014/main" id="{64836F0B-F4C6-5C68-E70C-7EEAC220ED2B}"/>
              </a:ext>
            </a:extLst>
          </p:cNvPr>
          <p:cNvPicPr>
            <a:picLocks noChangeAspect="1"/>
          </p:cNvPicPr>
          <p:nvPr/>
        </p:nvPicPr>
        <p:blipFill>
          <a:blip r:embed="rId3"/>
          <a:stretch>
            <a:fillRect/>
          </a:stretch>
        </p:blipFill>
        <p:spPr>
          <a:xfrm>
            <a:off x="0" y="182459"/>
            <a:ext cx="12192000" cy="6493082"/>
          </a:xfrm>
          <a:prstGeom prst="rect">
            <a:avLst/>
          </a:prstGeom>
        </p:spPr>
      </p:pic>
      <p:sp>
        <p:nvSpPr>
          <p:cNvPr id="2" name="Title 1">
            <a:extLst>
              <a:ext uri="{FF2B5EF4-FFF2-40B4-BE49-F238E27FC236}">
                <a16:creationId xmlns:a16="http://schemas.microsoft.com/office/drawing/2014/main" id="{EF6014CD-7DAF-72F2-AAD4-24434BE00344}"/>
              </a:ext>
            </a:extLst>
          </p:cNvPr>
          <p:cNvSpPr>
            <a:spLocks noGrp="1"/>
          </p:cNvSpPr>
          <p:nvPr>
            <p:ph type="title"/>
          </p:nvPr>
        </p:nvSpPr>
        <p:spPr>
          <a:xfrm>
            <a:off x="1981047" y="1089025"/>
            <a:ext cx="8229600" cy="518664"/>
          </a:xfrm>
        </p:spPr>
        <p:txBody>
          <a:bodyPr>
            <a:normAutofit fontScale="90000"/>
          </a:bodyPr>
          <a:lstStyle/>
          <a:p>
            <a:r>
              <a:rPr lang="pl-PL" sz="3600" b="1" dirty="0">
                <a:solidFill>
                  <a:schemeClr val="bg1"/>
                </a:solidFill>
                <a:highlight>
                  <a:srgbClr val="000000"/>
                </a:highlight>
                <a:latin typeface="Calibri"/>
              </a:rPr>
              <a:t>Środowisko developerskie</a:t>
            </a:r>
            <a:endParaRPr lang="pl-PL" sz="3600" b="1" noProof="0" dirty="0">
              <a:solidFill>
                <a:schemeClr val="bg1"/>
              </a:solidFill>
              <a:highlight>
                <a:srgbClr val="000000"/>
              </a:highlight>
              <a:latin typeface="Calibri"/>
            </a:endParaRPr>
          </a:p>
        </p:txBody>
      </p:sp>
      <p:sp>
        <p:nvSpPr>
          <p:cNvPr id="3" name="Content Placeholder 2">
            <a:extLst>
              <a:ext uri="{FF2B5EF4-FFF2-40B4-BE49-F238E27FC236}">
                <a16:creationId xmlns:a16="http://schemas.microsoft.com/office/drawing/2014/main" id="{4DE26571-BA47-C27A-BDD0-1FCD2BAF05E3}"/>
              </a:ext>
            </a:extLst>
          </p:cNvPr>
          <p:cNvSpPr>
            <a:spLocks noGrp="1"/>
          </p:cNvSpPr>
          <p:nvPr>
            <p:ph idx="1"/>
          </p:nvPr>
        </p:nvSpPr>
        <p:spPr>
          <a:xfrm>
            <a:off x="4903304" y="3525078"/>
            <a:ext cx="4685538" cy="2601085"/>
          </a:xfrm>
        </p:spPr>
        <p:txBody>
          <a:bodyPr/>
          <a:lstStyle/>
          <a:p>
            <a:r>
              <a:rPr lang="pl-PL" sz="2200" b="1" noProof="0" dirty="0" err="1">
                <a:solidFill>
                  <a:srgbClr val="1A1A1A"/>
                </a:solidFill>
                <a:latin typeface="Calibri"/>
              </a:rPr>
              <a:t>Mean</a:t>
            </a:r>
            <a:r>
              <a:rPr lang="pl-PL" sz="2200" b="1" noProof="0" dirty="0">
                <a:solidFill>
                  <a:srgbClr val="1A1A1A"/>
                </a:solidFill>
                <a:latin typeface="Calibri"/>
              </a:rPr>
              <a:t> RGB</a:t>
            </a:r>
            <a:r>
              <a:rPr lang="pl-PL" sz="2200" noProof="0" dirty="0">
                <a:solidFill>
                  <a:srgbClr val="1A1A1A"/>
                </a:solidFill>
                <a:latin typeface="Calibri"/>
              </a:rPr>
              <a:t>: szybki </a:t>
            </a:r>
            <a:r>
              <a:rPr lang="pl-PL" sz="2200" noProof="0" dirty="0" err="1">
                <a:solidFill>
                  <a:srgbClr val="1A1A1A"/>
                </a:solidFill>
                <a:latin typeface="Calibri"/>
              </a:rPr>
              <a:t>baseline</a:t>
            </a:r>
            <a:r>
              <a:rPr lang="pl-PL" sz="2200" noProof="0" dirty="0">
                <a:solidFill>
                  <a:srgbClr val="1A1A1A"/>
                </a:solidFill>
                <a:latin typeface="Calibri"/>
              </a:rPr>
              <a:t> (3 liczby)</a:t>
            </a:r>
          </a:p>
          <a:p>
            <a:r>
              <a:rPr lang="pl-PL" sz="2200" b="1" noProof="0" dirty="0">
                <a:solidFill>
                  <a:srgbClr val="1A1A1A"/>
                </a:solidFill>
                <a:latin typeface="Calibri"/>
              </a:rPr>
              <a:t>Advanced</a:t>
            </a:r>
            <a:r>
              <a:rPr lang="pl-PL" sz="2200" noProof="0" dirty="0">
                <a:solidFill>
                  <a:srgbClr val="1A1A1A"/>
                </a:solidFill>
                <a:latin typeface="Calibri"/>
              </a:rPr>
              <a:t>: RGB+HSV statystyki</a:t>
            </a:r>
          </a:p>
          <a:p>
            <a:r>
              <a:rPr lang="pl-PL" sz="2200" b="1" noProof="0" dirty="0" err="1">
                <a:solidFill>
                  <a:srgbClr val="1A1A1A"/>
                </a:solidFill>
                <a:latin typeface="Calibri"/>
              </a:rPr>
              <a:t>Robust</a:t>
            </a:r>
            <a:r>
              <a:rPr lang="pl-PL" sz="2200" noProof="0" dirty="0">
                <a:solidFill>
                  <a:srgbClr val="1A1A1A"/>
                </a:solidFill>
                <a:latin typeface="Calibri"/>
              </a:rPr>
              <a:t>: histogramy/entropia/gradient/</a:t>
            </a:r>
            <a:r>
              <a:rPr lang="pl-PL" sz="2200" noProof="0" dirty="0" err="1">
                <a:solidFill>
                  <a:srgbClr val="1A1A1A"/>
                </a:solidFill>
                <a:latin typeface="Calibri"/>
              </a:rPr>
              <a:t>edges</a:t>
            </a:r>
            <a:r>
              <a:rPr lang="pl-PL" sz="2200" noProof="0" dirty="0">
                <a:solidFill>
                  <a:srgbClr val="1A1A1A"/>
                </a:solidFill>
                <a:latin typeface="Calibri"/>
              </a:rPr>
              <a:t> → odporność na chmury</a:t>
            </a:r>
          </a:p>
          <a:p>
            <a:r>
              <a:rPr lang="pl-PL" sz="2200" b="1" dirty="0">
                <a:solidFill>
                  <a:srgbClr val="1A1A1A"/>
                </a:solidFill>
                <a:latin typeface="Calibri"/>
              </a:rPr>
              <a:t>CNN:</a:t>
            </a:r>
            <a:r>
              <a:rPr lang="pl-PL" sz="2200" dirty="0">
                <a:solidFill>
                  <a:srgbClr val="1A1A1A"/>
                </a:solidFill>
                <a:latin typeface="Calibri"/>
              </a:rPr>
              <a:t> pełne obrazy</a:t>
            </a:r>
            <a:endParaRPr lang="pl-PL" sz="2200" b="1" noProof="0" dirty="0">
              <a:solidFill>
                <a:srgbClr val="1A1A1A"/>
              </a:solidFill>
              <a:latin typeface="Calibri"/>
            </a:endParaRPr>
          </a:p>
        </p:txBody>
      </p:sp>
      <p:sp>
        <p:nvSpPr>
          <p:cNvPr id="4" name="Rectangle 3">
            <a:extLst>
              <a:ext uri="{FF2B5EF4-FFF2-40B4-BE49-F238E27FC236}">
                <a16:creationId xmlns:a16="http://schemas.microsoft.com/office/drawing/2014/main" id="{951EC543-F3B6-9D53-D140-ACC1CE9AB13C}"/>
              </a:ext>
            </a:extLst>
          </p:cNvPr>
          <p:cNvSpPr/>
          <p:nvPr/>
        </p:nvSpPr>
        <p:spPr>
          <a:xfrm>
            <a:off x="0" y="0"/>
            <a:ext cx="12191695" cy="164592"/>
          </a:xfrm>
          <a:prstGeom prst="rect">
            <a:avLst/>
          </a:prstGeom>
          <a:solidFill>
            <a:srgbClr val="1F4E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noProof="0" dirty="0"/>
          </a:p>
        </p:txBody>
      </p:sp>
      <p:sp>
        <p:nvSpPr>
          <p:cNvPr id="5" name="TextBox 4">
            <a:extLst>
              <a:ext uri="{FF2B5EF4-FFF2-40B4-BE49-F238E27FC236}">
                <a16:creationId xmlns:a16="http://schemas.microsoft.com/office/drawing/2014/main" id="{2D4FFF45-857A-45A4-942C-DAFB45DD4C38}"/>
              </a:ext>
            </a:extLst>
          </p:cNvPr>
          <p:cNvSpPr txBox="1"/>
          <p:nvPr/>
        </p:nvSpPr>
        <p:spPr>
          <a:xfrm>
            <a:off x="457200" y="6446520"/>
            <a:ext cx="11277295" cy="274320"/>
          </a:xfrm>
          <a:prstGeom prst="rect">
            <a:avLst/>
          </a:prstGeom>
          <a:noFill/>
        </p:spPr>
        <p:txBody>
          <a:bodyPr wrap="none">
            <a:spAutoFit/>
          </a:bodyPr>
          <a:lstStyle/>
          <a:p>
            <a:pPr>
              <a:defRPr sz="1200">
                <a:solidFill>
                  <a:srgbClr val="666666"/>
                </a:solidFill>
                <a:latin typeface="Calibri"/>
              </a:defRPr>
            </a:pPr>
            <a:r>
              <a:rPr lang="pl-PL" noProof="0" dirty="0"/>
              <a:t>ZegarBiologiczny  |  7/16</a:t>
            </a:r>
          </a:p>
        </p:txBody>
      </p:sp>
    </p:spTree>
    <p:extLst>
      <p:ext uri="{BB962C8B-B14F-4D97-AF65-F5344CB8AC3E}">
        <p14:creationId xmlns:p14="http://schemas.microsoft.com/office/powerpoint/2010/main" val="636725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FF6AA9D8-9113-0B5E-4D0E-72F1270F77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EABF08-A16B-C74B-4615-640FBB74C915}"/>
              </a:ext>
            </a:extLst>
          </p:cNvPr>
          <p:cNvSpPr>
            <a:spLocks noGrp="1"/>
          </p:cNvSpPr>
          <p:nvPr>
            <p:ph type="title"/>
          </p:nvPr>
        </p:nvSpPr>
        <p:spPr>
          <a:xfrm>
            <a:off x="457200" y="274638"/>
            <a:ext cx="9131642" cy="1143000"/>
          </a:xfrm>
        </p:spPr>
        <p:txBody>
          <a:bodyPr/>
          <a:lstStyle/>
          <a:p>
            <a:r>
              <a:rPr lang="pl-PL" sz="3600" noProof="0" dirty="0">
                <a:solidFill>
                  <a:srgbClr val="1A1A1A"/>
                </a:solidFill>
                <a:latin typeface="Calibri"/>
              </a:rPr>
              <a:t>Repozytorium</a:t>
            </a:r>
          </a:p>
        </p:txBody>
      </p:sp>
      <p:sp>
        <p:nvSpPr>
          <p:cNvPr id="3" name="Content Placeholder 2">
            <a:extLst>
              <a:ext uri="{FF2B5EF4-FFF2-40B4-BE49-F238E27FC236}">
                <a16:creationId xmlns:a16="http://schemas.microsoft.com/office/drawing/2014/main" id="{2DDDF942-D838-8B34-FFF0-D6D3CF3C4D95}"/>
              </a:ext>
            </a:extLst>
          </p:cNvPr>
          <p:cNvSpPr>
            <a:spLocks noGrp="1"/>
          </p:cNvSpPr>
          <p:nvPr>
            <p:ph idx="1"/>
          </p:nvPr>
        </p:nvSpPr>
        <p:spPr>
          <a:xfrm>
            <a:off x="695738" y="2789584"/>
            <a:ext cx="10224053" cy="639416"/>
          </a:xfrm>
        </p:spPr>
        <p:txBody>
          <a:bodyPr>
            <a:normAutofit/>
          </a:bodyPr>
          <a:lstStyle/>
          <a:p>
            <a:pPr marL="0" indent="0">
              <a:buNone/>
            </a:pPr>
            <a:r>
              <a:rPr lang="pl-PL" b="1" dirty="0">
                <a:solidFill>
                  <a:srgbClr val="1A1A1A"/>
                </a:solidFill>
                <a:hlinkClick r:id="rId3"/>
              </a:rPr>
              <a:t>https://github.com/arturkwiek/ZegarBiologiczny.git</a:t>
            </a:r>
            <a:endParaRPr lang="pl-PL" b="1" dirty="0">
              <a:solidFill>
                <a:srgbClr val="1A1A1A"/>
              </a:solidFill>
            </a:endParaRPr>
          </a:p>
          <a:p>
            <a:endParaRPr lang="pl-PL" b="1" noProof="0" dirty="0">
              <a:solidFill>
                <a:srgbClr val="1A1A1A"/>
              </a:solidFill>
              <a:latin typeface="Calibri"/>
            </a:endParaRPr>
          </a:p>
        </p:txBody>
      </p:sp>
      <p:sp>
        <p:nvSpPr>
          <p:cNvPr id="4" name="Rectangle 3">
            <a:extLst>
              <a:ext uri="{FF2B5EF4-FFF2-40B4-BE49-F238E27FC236}">
                <a16:creationId xmlns:a16="http://schemas.microsoft.com/office/drawing/2014/main" id="{54ECBEA3-9B16-90C7-2CCD-24916A96C295}"/>
              </a:ext>
            </a:extLst>
          </p:cNvPr>
          <p:cNvSpPr/>
          <p:nvPr/>
        </p:nvSpPr>
        <p:spPr>
          <a:xfrm>
            <a:off x="0" y="0"/>
            <a:ext cx="12191695" cy="164592"/>
          </a:xfrm>
          <a:prstGeom prst="rect">
            <a:avLst/>
          </a:prstGeom>
          <a:solidFill>
            <a:srgbClr val="1F4E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noProof="0" dirty="0"/>
          </a:p>
        </p:txBody>
      </p:sp>
      <p:sp>
        <p:nvSpPr>
          <p:cNvPr id="5" name="TextBox 4">
            <a:extLst>
              <a:ext uri="{FF2B5EF4-FFF2-40B4-BE49-F238E27FC236}">
                <a16:creationId xmlns:a16="http://schemas.microsoft.com/office/drawing/2014/main" id="{19ED4CA5-C7FF-AC87-1323-D77F26706998}"/>
              </a:ext>
            </a:extLst>
          </p:cNvPr>
          <p:cNvSpPr txBox="1"/>
          <p:nvPr/>
        </p:nvSpPr>
        <p:spPr>
          <a:xfrm>
            <a:off x="457200" y="6446520"/>
            <a:ext cx="11277295" cy="274320"/>
          </a:xfrm>
          <a:prstGeom prst="rect">
            <a:avLst/>
          </a:prstGeom>
          <a:noFill/>
        </p:spPr>
        <p:txBody>
          <a:bodyPr wrap="none">
            <a:spAutoFit/>
          </a:bodyPr>
          <a:lstStyle/>
          <a:p>
            <a:pPr>
              <a:defRPr sz="1200">
                <a:solidFill>
                  <a:srgbClr val="666666"/>
                </a:solidFill>
                <a:latin typeface="Calibri"/>
              </a:defRPr>
            </a:pPr>
            <a:r>
              <a:rPr lang="pl-PL" noProof="0" dirty="0"/>
              <a:t>ZegarBiologiczny  |  7/16</a:t>
            </a:r>
          </a:p>
        </p:txBody>
      </p:sp>
    </p:spTree>
    <p:extLst>
      <p:ext uri="{BB962C8B-B14F-4D97-AF65-F5344CB8AC3E}">
        <p14:creationId xmlns:p14="http://schemas.microsoft.com/office/powerpoint/2010/main" val="3591791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1"/>
          <p:cNvSpPr/>
          <p:nvPr/>
        </p:nvSpPr>
        <p:spPr>
          <a:xfrm>
            <a:off x="0" y="0"/>
            <a:ext cx="12191695" cy="164592"/>
          </a:xfrm>
          <a:prstGeom prst="rect">
            <a:avLst/>
          </a:prstGeom>
          <a:solidFill>
            <a:srgbClr val="1F4E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noProof="0" dirty="0"/>
          </a:p>
        </p:txBody>
      </p:sp>
      <p:sp>
        <p:nvSpPr>
          <p:cNvPr id="3" name="TextBox 2"/>
          <p:cNvSpPr txBox="1"/>
          <p:nvPr/>
        </p:nvSpPr>
        <p:spPr>
          <a:xfrm>
            <a:off x="731520" y="2560320"/>
            <a:ext cx="10728655" cy="1097280"/>
          </a:xfrm>
          <a:prstGeom prst="rect">
            <a:avLst/>
          </a:prstGeom>
          <a:noFill/>
        </p:spPr>
        <p:txBody>
          <a:bodyPr wrap="none">
            <a:spAutoFit/>
          </a:bodyPr>
          <a:lstStyle/>
          <a:p>
            <a:pPr>
              <a:defRPr sz="4400">
                <a:solidFill>
                  <a:srgbClr val="1F4E79"/>
                </a:solidFill>
                <a:latin typeface="Calibri"/>
              </a:defRPr>
            </a:pPr>
            <a:r>
              <a:rPr lang="pl-PL" noProof="0" dirty="0"/>
              <a:t>Modele i wyniki</a:t>
            </a:r>
          </a:p>
        </p:txBody>
      </p:sp>
      <p:sp>
        <p:nvSpPr>
          <p:cNvPr id="4" name="TextBox 3"/>
          <p:cNvSpPr txBox="1"/>
          <p:nvPr/>
        </p:nvSpPr>
        <p:spPr>
          <a:xfrm>
            <a:off x="457200" y="6446520"/>
            <a:ext cx="11277295" cy="274320"/>
          </a:xfrm>
          <a:prstGeom prst="rect">
            <a:avLst/>
          </a:prstGeom>
          <a:noFill/>
        </p:spPr>
        <p:txBody>
          <a:bodyPr wrap="none">
            <a:spAutoFit/>
          </a:bodyPr>
          <a:lstStyle/>
          <a:p>
            <a:pPr>
              <a:defRPr sz="1200">
                <a:solidFill>
                  <a:srgbClr val="666666"/>
                </a:solidFill>
                <a:latin typeface="Calibri"/>
              </a:defRPr>
            </a:pPr>
            <a:r>
              <a:rPr lang="pl-PL" noProof="0" dirty="0"/>
              <a:t>ZegarBiologiczny  |  8/16</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sz="3600" noProof="0" dirty="0">
                <a:solidFill>
                  <a:srgbClr val="1A1A1A"/>
                </a:solidFill>
                <a:latin typeface="Calibri"/>
              </a:rPr>
              <a:t>Modele (przegląd)</a:t>
            </a:r>
          </a:p>
        </p:txBody>
      </p:sp>
      <p:sp>
        <p:nvSpPr>
          <p:cNvPr id="3" name="Content Placeholder 2"/>
          <p:cNvSpPr>
            <a:spLocks noGrp="1"/>
          </p:cNvSpPr>
          <p:nvPr>
            <p:ph idx="1"/>
          </p:nvPr>
        </p:nvSpPr>
        <p:spPr>
          <a:xfrm>
            <a:off x="667265" y="1600200"/>
            <a:ext cx="8229600" cy="4525963"/>
          </a:xfrm>
        </p:spPr>
        <p:txBody>
          <a:bodyPr/>
          <a:lstStyle/>
          <a:p>
            <a:r>
              <a:rPr lang="pl-PL" sz="2200" noProof="0" dirty="0" err="1">
                <a:solidFill>
                  <a:srgbClr val="1A1A1A"/>
                </a:solidFill>
                <a:latin typeface="Calibri"/>
              </a:rPr>
              <a:t>Baseline</a:t>
            </a:r>
            <a:r>
              <a:rPr lang="pl-PL" sz="2200" noProof="0" dirty="0">
                <a:solidFill>
                  <a:srgbClr val="1A1A1A"/>
                </a:solidFill>
                <a:latin typeface="Calibri"/>
              </a:rPr>
              <a:t> RGB: </a:t>
            </a:r>
            <a:r>
              <a:rPr lang="pl-PL" sz="2200" noProof="0" dirty="0" err="1">
                <a:solidFill>
                  <a:srgbClr val="1A1A1A"/>
                </a:solidFill>
                <a:latin typeface="Calibri"/>
              </a:rPr>
              <a:t>LogisticRegression</a:t>
            </a:r>
            <a:endParaRPr lang="pl-PL" sz="2200" noProof="0" dirty="0">
              <a:solidFill>
                <a:srgbClr val="1A1A1A"/>
              </a:solidFill>
              <a:latin typeface="Calibri"/>
            </a:endParaRPr>
          </a:p>
          <a:p>
            <a:r>
              <a:rPr lang="pl-PL" sz="2200" noProof="0" dirty="0">
                <a:solidFill>
                  <a:srgbClr val="1A1A1A"/>
                </a:solidFill>
                <a:latin typeface="Calibri"/>
              </a:rPr>
              <a:t>Advanced: porównanie kilku klasyków (RF/GB/KNN/</a:t>
            </a:r>
            <a:r>
              <a:rPr lang="pl-PL" sz="2200" noProof="0" dirty="0" err="1">
                <a:solidFill>
                  <a:srgbClr val="1A1A1A"/>
                </a:solidFill>
                <a:latin typeface="Calibri"/>
              </a:rPr>
              <a:t>LogReg</a:t>
            </a:r>
            <a:r>
              <a:rPr lang="pl-PL" sz="2200" noProof="0" dirty="0">
                <a:solidFill>
                  <a:srgbClr val="1A1A1A"/>
                </a:solidFill>
                <a:latin typeface="Calibri"/>
              </a:rPr>
              <a:t>)</a:t>
            </a:r>
          </a:p>
          <a:p>
            <a:r>
              <a:rPr lang="pl-PL" sz="2200" noProof="0" dirty="0" err="1">
                <a:solidFill>
                  <a:srgbClr val="1A1A1A"/>
                </a:solidFill>
                <a:latin typeface="Calibri"/>
              </a:rPr>
              <a:t>Robust</a:t>
            </a:r>
            <a:r>
              <a:rPr lang="pl-PL" sz="2200" noProof="0" dirty="0">
                <a:solidFill>
                  <a:srgbClr val="1A1A1A"/>
                </a:solidFill>
                <a:latin typeface="Calibri"/>
              </a:rPr>
              <a:t>: regresja cykliczna (sin/cos) + MLP</a:t>
            </a:r>
          </a:p>
          <a:p>
            <a:r>
              <a:rPr lang="pl-PL" sz="2200" noProof="0" dirty="0">
                <a:solidFill>
                  <a:srgbClr val="1A1A1A"/>
                </a:solidFill>
                <a:latin typeface="Calibri"/>
              </a:rPr>
              <a:t>CNN: eksperymentalnie end-to-end</a:t>
            </a:r>
          </a:p>
        </p:txBody>
      </p:sp>
      <p:sp>
        <p:nvSpPr>
          <p:cNvPr id="4" name="Rectangle 3"/>
          <p:cNvSpPr/>
          <p:nvPr/>
        </p:nvSpPr>
        <p:spPr>
          <a:xfrm>
            <a:off x="0" y="0"/>
            <a:ext cx="12191695" cy="164592"/>
          </a:xfrm>
          <a:prstGeom prst="rect">
            <a:avLst/>
          </a:prstGeom>
          <a:solidFill>
            <a:srgbClr val="1F4E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noProof="0" dirty="0"/>
          </a:p>
        </p:txBody>
      </p:sp>
      <p:sp>
        <p:nvSpPr>
          <p:cNvPr id="5" name="TextBox 4"/>
          <p:cNvSpPr txBox="1"/>
          <p:nvPr/>
        </p:nvSpPr>
        <p:spPr>
          <a:xfrm>
            <a:off x="457200" y="6446520"/>
            <a:ext cx="11277295" cy="274320"/>
          </a:xfrm>
          <a:prstGeom prst="rect">
            <a:avLst/>
          </a:prstGeom>
          <a:noFill/>
        </p:spPr>
        <p:txBody>
          <a:bodyPr wrap="none">
            <a:spAutoFit/>
          </a:bodyPr>
          <a:lstStyle/>
          <a:p>
            <a:pPr>
              <a:defRPr sz="1200">
                <a:solidFill>
                  <a:srgbClr val="666666"/>
                </a:solidFill>
                <a:latin typeface="Calibri"/>
              </a:defRPr>
            </a:pPr>
            <a:r>
              <a:rPr lang="pl-PL" noProof="0" dirty="0"/>
              <a:t>ZegarBiologiczny  |  9/16</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pl-PL" sz="3600" noProof="0" dirty="0">
                <a:solidFill>
                  <a:srgbClr val="1A1A1A"/>
                </a:solidFill>
                <a:latin typeface="Calibri"/>
              </a:rPr>
              <a:t>Wyniki: </a:t>
            </a:r>
            <a:r>
              <a:rPr lang="pl-PL" sz="3600" noProof="0" dirty="0" err="1">
                <a:solidFill>
                  <a:srgbClr val="1A1A1A"/>
                </a:solidFill>
                <a:latin typeface="Calibri"/>
              </a:rPr>
              <a:t>baseline</a:t>
            </a:r>
            <a:r>
              <a:rPr lang="pl-PL" sz="3600" noProof="0" dirty="0">
                <a:solidFill>
                  <a:srgbClr val="1A1A1A"/>
                </a:solidFill>
                <a:latin typeface="Calibri"/>
              </a:rPr>
              <a:t> RGB (punkt odniesienia)</a:t>
            </a:r>
          </a:p>
        </p:txBody>
      </p:sp>
      <p:sp>
        <p:nvSpPr>
          <p:cNvPr id="4" name="Rectangle 3"/>
          <p:cNvSpPr/>
          <p:nvPr/>
        </p:nvSpPr>
        <p:spPr>
          <a:xfrm>
            <a:off x="0" y="0"/>
            <a:ext cx="12191695" cy="164592"/>
          </a:xfrm>
          <a:prstGeom prst="rect">
            <a:avLst/>
          </a:prstGeom>
          <a:solidFill>
            <a:srgbClr val="1F4E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noProof="0" dirty="0"/>
          </a:p>
        </p:txBody>
      </p:sp>
      <p:sp>
        <p:nvSpPr>
          <p:cNvPr id="5" name="TextBox 4"/>
          <p:cNvSpPr txBox="1"/>
          <p:nvPr/>
        </p:nvSpPr>
        <p:spPr>
          <a:xfrm>
            <a:off x="457200" y="6446520"/>
            <a:ext cx="11277295" cy="274320"/>
          </a:xfrm>
          <a:prstGeom prst="rect">
            <a:avLst/>
          </a:prstGeom>
          <a:noFill/>
        </p:spPr>
        <p:txBody>
          <a:bodyPr wrap="none">
            <a:spAutoFit/>
          </a:bodyPr>
          <a:lstStyle/>
          <a:p>
            <a:pPr>
              <a:defRPr sz="1200">
                <a:solidFill>
                  <a:srgbClr val="666666"/>
                </a:solidFill>
                <a:latin typeface="Calibri"/>
              </a:defRPr>
            </a:pPr>
            <a:r>
              <a:rPr lang="pl-PL" noProof="0" dirty="0"/>
              <a:t>ZegarBiologiczny  |  10/16</a:t>
            </a:r>
          </a:p>
        </p:txBody>
      </p:sp>
      <p:sp>
        <p:nvSpPr>
          <p:cNvPr id="7" name="pole tekstowe 6">
            <a:extLst>
              <a:ext uri="{FF2B5EF4-FFF2-40B4-BE49-F238E27FC236}">
                <a16:creationId xmlns:a16="http://schemas.microsoft.com/office/drawing/2014/main" id="{4CFF42C0-16DF-E532-6911-6D88D35E7605}"/>
              </a:ext>
            </a:extLst>
          </p:cNvPr>
          <p:cNvSpPr txBox="1"/>
          <p:nvPr/>
        </p:nvSpPr>
        <p:spPr>
          <a:xfrm>
            <a:off x="795892" y="1734390"/>
            <a:ext cx="6147486" cy="2862322"/>
          </a:xfrm>
          <a:prstGeom prst="rect">
            <a:avLst/>
          </a:prstGeom>
          <a:noFill/>
        </p:spPr>
        <p:txBody>
          <a:bodyPr wrap="square">
            <a:spAutoFit/>
          </a:bodyPr>
          <a:lstStyle/>
          <a:p>
            <a:pPr>
              <a:buNone/>
            </a:pPr>
            <a:r>
              <a:rPr lang="pl-PL" b="1" dirty="0"/>
              <a:t>Model bazowy: średnie RGB → godzina</a:t>
            </a:r>
          </a:p>
          <a:p>
            <a:pPr marL="285750" indent="-285750">
              <a:buFont typeface="Arial" panose="020B0604020202020204" pitchFamily="34" charset="0"/>
              <a:buChar char="•"/>
            </a:pPr>
            <a:r>
              <a:rPr lang="pl-PL" dirty="0"/>
              <a:t>Cel: prosty punkt odniesienia dla całego projektu</a:t>
            </a:r>
          </a:p>
          <a:p>
            <a:pPr marL="285750" indent="-285750">
              <a:buFont typeface="Arial" panose="020B0604020202020204" pitchFamily="34" charset="0"/>
              <a:buChar char="•"/>
            </a:pPr>
            <a:r>
              <a:rPr lang="pl-PL" dirty="0"/>
              <a:t>Cechy: średnie wartości R, G, B z obrazu</a:t>
            </a:r>
          </a:p>
          <a:p>
            <a:pPr marL="285750" indent="-285750">
              <a:buFont typeface="Arial" panose="020B0604020202020204" pitchFamily="34" charset="0"/>
              <a:buChar char="•"/>
            </a:pPr>
            <a:r>
              <a:rPr lang="pl-PL" dirty="0"/>
              <a:t>Dane: ~471 tys. próbek, 24 klasy (godziny)</a:t>
            </a:r>
          </a:p>
          <a:p>
            <a:pPr marL="285750" indent="-285750">
              <a:buFont typeface="Arial" panose="020B0604020202020204" pitchFamily="34" charset="0"/>
              <a:buChar char="•"/>
            </a:pPr>
            <a:r>
              <a:rPr lang="pl-PL" dirty="0"/>
              <a:t>Model: </a:t>
            </a:r>
            <a:r>
              <a:rPr lang="pl-PL" dirty="0" err="1"/>
              <a:t>Logistic</a:t>
            </a:r>
            <a:r>
              <a:rPr lang="pl-PL" dirty="0"/>
              <a:t> </a:t>
            </a:r>
            <a:r>
              <a:rPr lang="pl-PL" dirty="0" err="1"/>
              <a:t>Regression</a:t>
            </a:r>
            <a:r>
              <a:rPr lang="pl-PL" dirty="0"/>
              <a:t> (</a:t>
            </a:r>
            <a:r>
              <a:rPr lang="pl-PL" dirty="0" err="1"/>
              <a:t>multiclass</a:t>
            </a:r>
            <a:r>
              <a:rPr lang="pl-PL" dirty="0"/>
              <a:t>)</a:t>
            </a:r>
          </a:p>
          <a:p>
            <a:pPr marL="285750" indent="-285750">
              <a:buFont typeface="Arial" panose="020B0604020202020204" pitchFamily="34" charset="0"/>
              <a:buChar char="•"/>
            </a:pPr>
            <a:r>
              <a:rPr lang="pl-PL" dirty="0"/>
              <a:t>Podział: 70% trening / 30% test (stratyfikacja)</a:t>
            </a:r>
          </a:p>
          <a:p>
            <a:pPr marL="285750" indent="-285750">
              <a:buFont typeface="Arial" panose="020B0604020202020204" pitchFamily="34" charset="0"/>
              <a:buChar char="•"/>
            </a:pPr>
            <a:r>
              <a:rPr lang="pl-PL" dirty="0" err="1"/>
              <a:t>Accuracy</a:t>
            </a:r>
            <a:r>
              <a:rPr lang="pl-PL" dirty="0"/>
              <a:t>: </a:t>
            </a:r>
            <a:r>
              <a:rPr lang="pl-PL" b="1" dirty="0"/>
              <a:t>~24%</a:t>
            </a:r>
            <a:r>
              <a:rPr lang="pl-PL" dirty="0"/>
              <a:t> (losowo: ~4%)</a:t>
            </a:r>
          </a:p>
          <a:p>
            <a:pPr marL="285750" indent="-285750">
              <a:buFont typeface="Arial" panose="020B0604020202020204" pitchFamily="34" charset="0"/>
              <a:buChar char="•"/>
            </a:pPr>
            <a:r>
              <a:rPr lang="pl-PL" dirty="0"/>
              <a:t>Działa najlepiej dla godzin dziennych (7–16)</a:t>
            </a:r>
          </a:p>
          <a:p>
            <a:pPr marL="285750" indent="-285750">
              <a:buFont typeface="Arial" panose="020B0604020202020204" pitchFamily="34" charset="0"/>
              <a:buChar char="•"/>
            </a:pPr>
            <a:r>
              <a:rPr lang="pl-PL" dirty="0"/>
              <a:t>Noc i godziny graniczne – bardzo słabe rozróżnianie</a:t>
            </a:r>
          </a:p>
          <a:p>
            <a:pPr marL="285750" indent="-285750">
              <a:buFont typeface="Arial" panose="020B0604020202020204" pitchFamily="34" charset="0"/>
              <a:buChar char="•"/>
            </a:pPr>
            <a:r>
              <a:rPr lang="pl-PL" dirty="0"/>
              <a:t>Wniosek: kolor niesie sygnał czasu, ale jest niewystarczający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pl-PL" sz="3600" noProof="0" dirty="0">
                <a:solidFill>
                  <a:srgbClr val="1A1A1A"/>
                </a:solidFill>
                <a:latin typeface="Calibri"/>
              </a:rPr>
              <a:t>Wyniki: </a:t>
            </a:r>
            <a:r>
              <a:rPr lang="pl-PL" sz="3600" noProof="0" dirty="0" err="1">
                <a:solidFill>
                  <a:srgbClr val="1A1A1A"/>
                </a:solidFill>
                <a:latin typeface="Calibri"/>
              </a:rPr>
              <a:t>baseline</a:t>
            </a:r>
            <a:r>
              <a:rPr lang="pl-PL" sz="3600" noProof="0" dirty="0">
                <a:solidFill>
                  <a:srgbClr val="1A1A1A"/>
                </a:solidFill>
                <a:latin typeface="Calibri"/>
              </a:rPr>
              <a:t> </a:t>
            </a:r>
            <a:r>
              <a:rPr lang="pl-PL" sz="3600" noProof="0" dirty="0" err="1">
                <a:solidFill>
                  <a:srgbClr val="1A1A1A"/>
                </a:solidFill>
                <a:latin typeface="Calibri"/>
              </a:rPr>
              <a:t>advanced</a:t>
            </a:r>
            <a:endParaRPr lang="pl-PL" sz="3600" noProof="0" dirty="0">
              <a:solidFill>
                <a:srgbClr val="1A1A1A"/>
              </a:solidFill>
              <a:latin typeface="Calibri"/>
            </a:endParaRPr>
          </a:p>
        </p:txBody>
      </p:sp>
      <p:sp>
        <p:nvSpPr>
          <p:cNvPr id="4" name="Rectangle 3"/>
          <p:cNvSpPr/>
          <p:nvPr/>
        </p:nvSpPr>
        <p:spPr>
          <a:xfrm>
            <a:off x="0" y="0"/>
            <a:ext cx="12191695" cy="164592"/>
          </a:xfrm>
          <a:prstGeom prst="rect">
            <a:avLst/>
          </a:prstGeom>
          <a:solidFill>
            <a:srgbClr val="1F4E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noProof="0" dirty="0"/>
          </a:p>
        </p:txBody>
      </p:sp>
      <p:sp>
        <p:nvSpPr>
          <p:cNvPr id="5" name="TextBox 4"/>
          <p:cNvSpPr txBox="1"/>
          <p:nvPr/>
        </p:nvSpPr>
        <p:spPr>
          <a:xfrm>
            <a:off x="457200" y="6446520"/>
            <a:ext cx="11277295" cy="274320"/>
          </a:xfrm>
          <a:prstGeom prst="rect">
            <a:avLst/>
          </a:prstGeom>
          <a:noFill/>
        </p:spPr>
        <p:txBody>
          <a:bodyPr wrap="none">
            <a:spAutoFit/>
          </a:bodyPr>
          <a:lstStyle/>
          <a:p>
            <a:pPr>
              <a:defRPr sz="1200">
                <a:solidFill>
                  <a:srgbClr val="666666"/>
                </a:solidFill>
                <a:latin typeface="Calibri"/>
              </a:defRPr>
            </a:pPr>
            <a:r>
              <a:rPr lang="pl-PL" noProof="0" dirty="0"/>
              <a:t>ZegarBiologiczny  |  11/16</a:t>
            </a:r>
          </a:p>
        </p:txBody>
      </p:sp>
      <p:sp>
        <p:nvSpPr>
          <p:cNvPr id="9" name="pole tekstowe 8">
            <a:extLst>
              <a:ext uri="{FF2B5EF4-FFF2-40B4-BE49-F238E27FC236}">
                <a16:creationId xmlns:a16="http://schemas.microsoft.com/office/drawing/2014/main" id="{112CE361-162C-F4FB-A78D-453BD1E7E182}"/>
              </a:ext>
            </a:extLst>
          </p:cNvPr>
          <p:cNvSpPr txBox="1"/>
          <p:nvPr/>
        </p:nvSpPr>
        <p:spPr>
          <a:xfrm>
            <a:off x="810245" y="1635506"/>
            <a:ext cx="7876555" cy="2862322"/>
          </a:xfrm>
          <a:prstGeom prst="rect">
            <a:avLst/>
          </a:prstGeom>
          <a:noFill/>
        </p:spPr>
        <p:txBody>
          <a:bodyPr wrap="square">
            <a:spAutoFit/>
          </a:bodyPr>
          <a:lstStyle/>
          <a:p>
            <a:pPr>
              <a:buNone/>
            </a:pPr>
            <a:r>
              <a:rPr lang="pl-PL" b="1" dirty="0" err="1"/>
              <a:t>Baseline</a:t>
            </a:r>
            <a:r>
              <a:rPr lang="pl-PL" b="1" dirty="0"/>
              <a:t> Advanced: cechy RGB/HSV + wybór modelu</a:t>
            </a:r>
          </a:p>
          <a:p>
            <a:pPr marL="285750" indent="-285750">
              <a:buFont typeface="Arial" panose="020B0604020202020204" pitchFamily="34" charset="0"/>
              <a:buChar char="•"/>
            </a:pPr>
            <a:r>
              <a:rPr lang="pl-PL" dirty="0"/>
              <a:t>Cel: lepszy </a:t>
            </a:r>
            <a:r>
              <a:rPr lang="pl-PL" dirty="0" err="1"/>
              <a:t>baseline</a:t>
            </a:r>
            <a:r>
              <a:rPr lang="pl-PL" dirty="0"/>
              <a:t> niż same średnie RGB</a:t>
            </a:r>
          </a:p>
          <a:p>
            <a:pPr marL="285750" indent="-285750">
              <a:buFont typeface="Arial" panose="020B0604020202020204" pitchFamily="34" charset="0"/>
              <a:buChar char="•"/>
            </a:pPr>
            <a:r>
              <a:rPr lang="pl-PL" dirty="0"/>
              <a:t>Cechy: </a:t>
            </a:r>
            <a:r>
              <a:rPr lang="pl-PL" dirty="0" err="1"/>
              <a:t>mean</a:t>
            </a:r>
            <a:r>
              <a:rPr lang="pl-PL" dirty="0"/>
              <a:t>/</a:t>
            </a:r>
            <a:r>
              <a:rPr lang="pl-PL" dirty="0" err="1"/>
              <a:t>std</a:t>
            </a:r>
            <a:r>
              <a:rPr lang="pl-PL" dirty="0"/>
              <a:t> RGB + statystyki HSV (H/S/V; wg dostępnych kolumn)</a:t>
            </a:r>
          </a:p>
          <a:p>
            <a:pPr marL="285750" indent="-285750">
              <a:buFont typeface="Arial" panose="020B0604020202020204" pitchFamily="34" charset="0"/>
              <a:buChar char="•"/>
            </a:pPr>
            <a:r>
              <a:rPr lang="pl-PL" dirty="0"/>
              <a:t>Dane: ~471k próbek, 24 klasy; </a:t>
            </a:r>
            <a:r>
              <a:rPr lang="pl-PL" dirty="0" err="1"/>
              <a:t>split</a:t>
            </a:r>
            <a:r>
              <a:rPr lang="pl-PL" dirty="0"/>
              <a:t> 70/30 (stratyfikacja)</a:t>
            </a:r>
          </a:p>
          <a:p>
            <a:pPr marL="285750" indent="-285750">
              <a:buFont typeface="Arial" panose="020B0604020202020204" pitchFamily="34" charset="0"/>
              <a:buChar char="•"/>
            </a:pPr>
            <a:r>
              <a:rPr lang="pl-PL" dirty="0"/>
              <a:t>Testowane modele: </a:t>
            </a:r>
            <a:r>
              <a:rPr lang="pl-PL" dirty="0" err="1"/>
              <a:t>LogReg</a:t>
            </a:r>
            <a:r>
              <a:rPr lang="pl-PL" dirty="0"/>
              <a:t>, KNN, </a:t>
            </a:r>
            <a:r>
              <a:rPr lang="pl-PL" dirty="0" err="1"/>
              <a:t>RandomForest</a:t>
            </a:r>
            <a:r>
              <a:rPr lang="pl-PL" dirty="0"/>
              <a:t>, </a:t>
            </a:r>
            <a:r>
              <a:rPr lang="pl-PL" dirty="0" err="1"/>
              <a:t>GradientBoosting</a:t>
            </a:r>
            <a:endParaRPr lang="pl-PL" dirty="0"/>
          </a:p>
          <a:p>
            <a:pPr marL="285750" indent="-285750">
              <a:buFont typeface="Arial" panose="020B0604020202020204" pitchFamily="34" charset="0"/>
              <a:buChar char="•"/>
            </a:pPr>
            <a:r>
              <a:rPr lang="pl-PL" dirty="0" err="1"/>
              <a:t>Accuracy</a:t>
            </a:r>
            <a:r>
              <a:rPr lang="pl-PL" dirty="0"/>
              <a:t>: </a:t>
            </a:r>
            <a:r>
              <a:rPr lang="pl-PL" dirty="0" err="1"/>
              <a:t>LogReg</a:t>
            </a:r>
            <a:r>
              <a:rPr lang="pl-PL" dirty="0"/>
              <a:t> </a:t>
            </a:r>
            <a:r>
              <a:rPr lang="pl-PL" b="1" dirty="0"/>
              <a:t>0.337</a:t>
            </a:r>
            <a:r>
              <a:rPr lang="pl-PL" dirty="0"/>
              <a:t>, KNN </a:t>
            </a:r>
            <a:r>
              <a:rPr lang="pl-PL" b="1" dirty="0"/>
              <a:t>0.766</a:t>
            </a:r>
            <a:r>
              <a:rPr lang="pl-PL" dirty="0"/>
              <a:t>, GB </a:t>
            </a:r>
            <a:r>
              <a:rPr lang="pl-PL" b="1" dirty="0"/>
              <a:t>0.703</a:t>
            </a:r>
            <a:r>
              <a:rPr lang="pl-PL" dirty="0"/>
              <a:t>, RF </a:t>
            </a:r>
            <a:r>
              <a:rPr lang="pl-PL" b="1" dirty="0"/>
              <a:t>0.795</a:t>
            </a:r>
            <a:endParaRPr lang="pl-PL" dirty="0"/>
          </a:p>
          <a:p>
            <a:pPr marL="285750" indent="-285750">
              <a:buFont typeface="Arial" panose="020B0604020202020204" pitchFamily="34" charset="0"/>
              <a:buChar char="•"/>
            </a:pPr>
            <a:r>
              <a:rPr lang="pl-PL" dirty="0"/>
              <a:t>Najlepszy: </a:t>
            </a:r>
            <a:r>
              <a:rPr lang="pl-PL" b="1" dirty="0" err="1"/>
              <a:t>RandomForest</a:t>
            </a:r>
            <a:r>
              <a:rPr lang="pl-PL" b="1" dirty="0"/>
              <a:t> (0.795)</a:t>
            </a:r>
            <a:endParaRPr lang="pl-PL" dirty="0"/>
          </a:p>
          <a:p>
            <a:pPr marL="285750" indent="-285750">
              <a:buFont typeface="Arial" panose="020B0604020202020204" pitchFamily="34" charset="0"/>
              <a:buChar char="•"/>
            </a:pPr>
            <a:r>
              <a:rPr lang="pl-PL" dirty="0"/>
              <a:t>Godziny 7–15 prawie idealne (precision/</a:t>
            </a:r>
            <a:r>
              <a:rPr lang="pl-PL" dirty="0" err="1"/>
              <a:t>recall</a:t>
            </a:r>
            <a:r>
              <a:rPr lang="pl-PL" dirty="0"/>
              <a:t> ~1.00)</a:t>
            </a:r>
          </a:p>
          <a:p>
            <a:pPr marL="285750" indent="-285750">
              <a:buFont typeface="Arial" panose="020B0604020202020204" pitchFamily="34" charset="0"/>
              <a:buChar char="•"/>
            </a:pPr>
            <a:r>
              <a:rPr lang="pl-PL" dirty="0"/>
              <a:t>Największe pomyłki: wczesna noc/świt (0–6) i późny wieczór (23)</a:t>
            </a:r>
          </a:p>
          <a:p>
            <a:pPr marL="285750" indent="-285750">
              <a:buFont typeface="Arial" panose="020B0604020202020204" pitchFamily="34" charset="0"/>
              <a:buChar char="•"/>
            </a:pPr>
            <a:r>
              <a:rPr lang="pl-PL" dirty="0"/>
              <a:t>Wniosek: proste statystyki obrazu wystarczają do „prawie-zegara” w dzień</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pl-PL" sz="3600" noProof="0" dirty="0">
                <a:solidFill>
                  <a:srgbClr val="1A1A1A"/>
                </a:solidFill>
                <a:latin typeface="Calibri"/>
              </a:rPr>
              <a:t>Wyniki: </a:t>
            </a:r>
            <a:r>
              <a:rPr lang="pl-PL" sz="3600" noProof="0" dirty="0" err="1">
                <a:solidFill>
                  <a:srgbClr val="1A1A1A"/>
                </a:solidFill>
                <a:latin typeface="Calibri"/>
              </a:rPr>
              <a:t>baseline</a:t>
            </a:r>
            <a:r>
              <a:rPr lang="pl-PL" sz="3600" noProof="0" dirty="0">
                <a:solidFill>
                  <a:srgbClr val="1A1A1A"/>
                </a:solidFill>
                <a:latin typeface="Calibri"/>
              </a:rPr>
              <a:t> </a:t>
            </a:r>
            <a:r>
              <a:rPr lang="pl-PL" sz="3600" dirty="0"/>
              <a:t>Advanced + </a:t>
            </a:r>
            <a:r>
              <a:rPr lang="pl-PL" sz="3600" dirty="0" err="1"/>
              <a:t>LogisticRegression</a:t>
            </a:r>
            <a:endParaRPr lang="pl-PL" sz="3600" noProof="0" dirty="0">
              <a:solidFill>
                <a:srgbClr val="1A1A1A"/>
              </a:solidFill>
              <a:latin typeface="Calibri"/>
            </a:endParaRPr>
          </a:p>
        </p:txBody>
      </p:sp>
      <p:sp>
        <p:nvSpPr>
          <p:cNvPr id="4" name="Rectangle 3"/>
          <p:cNvSpPr/>
          <p:nvPr/>
        </p:nvSpPr>
        <p:spPr>
          <a:xfrm>
            <a:off x="0" y="0"/>
            <a:ext cx="12191695" cy="164592"/>
          </a:xfrm>
          <a:prstGeom prst="rect">
            <a:avLst/>
          </a:prstGeom>
          <a:solidFill>
            <a:srgbClr val="1F4E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noProof="0" dirty="0"/>
          </a:p>
        </p:txBody>
      </p:sp>
      <p:sp>
        <p:nvSpPr>
          <p:cNvPr id="5" name="TextBox 4"/>
          <p:cNvSpPr txBox="1"/>
          <p:nvPr/>
        </p:nvSpPr>
        <p:spPr>
          <a:xfrm>
            <a:off x="457200" y="6446520"/>
            <a:ext cx="11277295" cy="274320"/>
          </a:xfrm>
          <a:prstGeom prst="rect">
            <a:avLst/>
          </a:prstGeom>
          <a:noFill/>
        </p:spPr>
        <p:txBody>
          <a:bodyPr wrap="none">
            <a:spAutoFit/>
          </a:bodyPr>
          <a:lstStyle/>
          <a:p>
            <a:pPr>
              <a:defRPr sz="1200">
                <a:solidFill>
                  <a:srgbClr val="666666"/>
                </a:solidFill>
                <a:latin typeface="Calibri"/>
              </a:defRPr>
            </a:pPr>
            <a:r>
              <a:rPr lang="pl-PL" noProof="0" dirty="0"/>
              <a:t>ZegarBiologiczny  |  12/16</a:t>
            </a:r>
          </a:p>
        </p:txBody>
      </p:sp>
      <p:sp>
        <p:nvSpPr>
          <p:cNvPr id="9" name="pole tekstowe 8">
            <a:extLst>
              <a:ext uri="{FF2B5EF4-FFF2-40B4-BE49-F238E27FC236}">
                <a16:creationId xmlns:a16="http://schemas.microsoft.com/office/drawing/2014/main" id="{097E4E67-BBDC-65B6-A642-C1B6A3932CD2}"/>
              </a:ext>
            </a:extLst>
          </p:cNvPr>
          <p:cNvSpPr txBox="1"/>
          <p:nvPr/>
        </p:nvSpPr>
        <p:spPr>
          <a:xfrm>
            <a:off x="695739" y="1566238"/>
            <a:ext cx="8696068" cy="2862322"/>
          </a:xfrm>
          <a:prstGeom prst="rect">
            <a:avLst/>
          </a:prstGeom>
          <a:noFill/>
        </p:spPr>
        <p:txBody>
          <a:bodyPr wrap="square">
            <a:spAutoFit/>
          </a:bodyPr>
          <a:lstStyle/>
          <a:p>
            <a:pPr>
              <a:buNone/>
            </a:pPr>
            <a:r>
              <a:rPr lang="pl-PL" b="1" dirty="0"/>
              <a:t>Advanced + </a:t>
            </a:r>
            <a:r>
              <a:rPr lang="pl-PL" b="1" dirty="0" err="1"/>
              <a:t>LogisticRegression</a:t>
            </a:r>
            <a:r>
              <a:rPr lang="pl-PL" b="1" dirty="0"/>
              <a:t> (pełny zestaw cech numerycznych)</a:t>
            </a:r>
          </a:p>
          <a:p>
            <a:pPr marL="285750" indent="-285750">
              <a:buFont typeface="Arial" panose="020B0604020202020204" pitchFamily="34" charset="0"/>
              <a:buChar char="•"/>
            </a:pPr>
            <a:r>
              <a:rPr lang="pl-PL" dirty="0"/>
              <a:t>Cel: lekki, szybki </a:t>
            </a:r>
            <a:r>
              <a:rPr lang="pl-PL" dirty="0" err="1"/>
              <a:t>baseline</a:t>
            </a:r>
            <a:r>
              <a:rPr lang="pl-PL" dirty="0"/>
              <a:t> na cechach „</a:t>
            </a:r>
            <a:r>
              <a:rPr lang="pl-PL" dirty="0" err="1"/>
              <a:t>advanced</a:t>
            </a:r>
            <a:r>
              <a:rPr lang="pl-PL" dirty="0"/>
              <a:t>”</a:t>
            </a:r>
          </a:p>
          <a:p>
            <a:pPr marL="285750" indent="-285750">
              <a:buFont typeface="Arial" panose="020B0604020202020204" pitchFamily="34" charset="0"/>
              <a:buChar char="•"/>
            </a:pPr>
            <a:r>
              <a:rPr lang="pl-PL" dirty="0"/>
              <a:t>Cechy: wszystkie numeryczne z </a:t>
            </a:r>
            <a:r>
              <a:rPr lang="pl-PL" dirty="0">
                <a:latin typeface="Courier New" panose="02070309020205020404" pitchFamily="49" charset="0"/>
              </a:rPr>
              <a:t>features_advanced.csv</a:t>
            </a:r>
            <a:r>
              <a:rPr lang="pl-PL" dirty="0"/>
              <a:t> (bez </a:t>
            </a:r>
            <a:r>
              <a:rPr lang="pl-PL" dirty="0" err="1">
                <a:latin typeface="Courier New" panose="02070309020205020404" pitchFamily="49" charset="0"/>
              </a:rPr>
              <a:t>hour</a:t>
            </a:r>
            <a:r>
              <a:rPr lang="pl-PL" dirty="0"/>
              <a:t>)</a:t>
            </a:r>
          </a:p>
          <a:p>
            <a:pPr marL="285750" indent="-285750">
              <a:buFont typeface="Arial" panose="020B0604020202020204" pitchFamily="34" charset="0"/>
              <a:buChar char="•"/>
            </a:pPr>
            <a:r>
              <a:rPr lang="pl-PL" dirty="0"/>
              <a:t>W praktyce użyte: r/g/b </a:t>
            </a:r>
            <a:r>
              <a:rPr lang="pl-PL" dirty="0" err="1"/>
              <a:t>mean+std</a:t>
            </a:r>
            <a:r>
              <a:rPr lang="pl-PL" dirty="0"/>
              <a:t> + </a:t>
            </a:r>
            <a:r>
              <a:rPr lang="pl-PL" dirty="0" err="1">
                <a:latin typeface="Courier New" panose="02070309020205020404" pitchFamily="49" charset="0"/>
              </a:rPr>
              <a:t>s_mean</a:t>
            </a:r>
            <a:r>
              <a:rPr lang="pl-PL" dirty="0"/>
              <a:t>, </a:t>
            </a:r>
            <a:r>
              <a:rPr lang="pl-PL" dirty="0" err="1">
                <a:latin typeface="Courier New" panose="02070309020205020404" pitchFamily="49" charset="0"/>
              </a:rPr>
              <a:t>v_mean</a:t>
            </a:r>
            <a:r>
              <a:rPr lang="pl-PL" dirty="0"/>
              <a:t> (8 cech)</a:t>
            </a:r>
          </a:p>
          <a:p>
            <a:pPr marL="285750" indent="-285750">
              <a:buFont typeface="Arial" panose="020B0604020202020204" pitchFamily="34" charset="0"/>
              <a:buChar char="•"/>
            </a:pPr>
            <a:r>
              <a:rPr lang="pl-PL" dirty="0" err="1"/>
              <a:t>Pipeline</a:t>
            </a:r>
            <a:r>
              <a:rPr lang="pl-PL" dirty="0"/>
              <a:t>: </a:t>
            </a:r>
            <a:r>
              <a:rPr lang="pl-PL" dirty="0" err="1"/>
              <a:t>StandardScaler</a:t>
            </a:r>
            <a:r>
              <a:rPr lang="pl-PL" dirty="0"/>
              <a:t> → </a:t>
            </a:r>
            <a:r>
              <a:rPr lang="pl-PL" dirty="0" err="1"/>
              <a:t>LogisticRegression</a:t>
            </a:r>
            <a:r>
              <a:rPr lang="pl-PL" dirty="0"/>
              <a:t> (</a:t>
            </a:r>
            <a:r>
              <a:rPr lang="pl-PL" dirty="0" err="1"/>
              <a:t>max_iter</a:t>
            </a:r>
            <a:r>
              <a:rPr lang="pl-PL" dirty="0"/>
              <a:t>=5000)</a:t>
            </a:r>
          </a:p>
          <a:p>
            <a:pPr marL="285750" indent="-285750">
              <a:buFont typeface="Arial" panose="020B0604020202020204" pitchFamily="34" charset="0"/>
              <a:buChar char="•"/>
            </a:pPr>
            <a:r>
              <a:rPr lang="pl-PL" dirty="0"/>
              <a:t>Dane: ~471k próbek; </a:t>
            </a:r>
            <a:r>
              <a:rPr lang="pl-PL" dirty="0" err="1"/>
              <a:t>split</a:t>
            </a:r>
            <a:r>
              <a:rPr lang="pl-PL" dirty="0"/>
              <a:t> 70/30 (stratyfikacja)</a:t>
            </a:r>
          </a:p>
          <a:p>
            <a:pPr marL="285750" indent="-285750">
              <a:buFont typeface="Arial" panose="020B0604020202020204" pitchFamily="34" charset="0"/>
              <a:buChar char="•"/>
            </a:pPr>
            <a:r>
              <a:rPr lang="pl-PL" dirty="0" err="1"/>
              <a:t>Accuracy</a:t>
            </a:r>
            <a:r>
              <a:rPr lang="pl-PL" dirty="0"/>
              <a:t>: </a:t>
            </a:r>
            <a:r>
              <a:rPr lang="pl-PL" b="1" dirty="0"/>
              <a:t>0.337</a:t>
            </a:r>
            <a:r>
              <a:rPr lang="pl-PL" dirty="0"/>
              <a:t> (≈ jak </a:t>
            </a:r>
            <a:r>
              <a:rPr lang="pl-PL" dirty="0" err="1"/>
              <a:t>logreg</a:t>
            </a:r>
            <a:r>
              <a:rPr lang="pl-PL" dirty="0"/>
              <a:t> w porównaniu modeli)</a:t>
            </a:r>
          </a:p>
          <a:p>
            <a:pPr marL="285750" indent="-285750">
              <a:buFont typeface="Arial" panose="020B0604020202020204" pitchFamily="34" charset="0"/>
              <a:buChar char="•"/>
            </a:pPr>
            <a:r>
              <a:rPr lang="pl-PL" dirty="0"/>
              <a:t>Najlepiej: godziny dzienne ~7–15 (F1 ~0.45–0.64)</a:t>
            </a:r>
          </a:p>
          <a:p>
            <a:pPr marL="285750" indent="-285750">
              <a:buFont typeface="Arial" panose="020B0604020202020204" pitchFamily="34" charset="0"/>
              <a:buChar char="•"/>
            </a:pPr>
            <a:r>
              <a:rPr lang="pl-PL" dirty="0"/>
              <a:t>Słabo: wczesna noc/świt (0–4) + „dziwne” klasy (np. 21)</a:t>
            </a:r>
          </a:p>
          <a:p>
            <a:pPr marL="285750" indent="-285750">
              <a:buFont typeface="Arial" panose="020B0604020202020204" pitchFamily="34" charset="0"/>
              <a:buChar char="•"/>
            </a:pPr>
            <a:r>
              <a:rPr lang="pl-PL" dirty="0"/>
              <a:t>Wniosek: model liniowy nie łapie nieliniowych wzorców → lepsze drzewa (RF ~0.795)</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E127AEC4-4C1B-5269-713B-A59422D963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07DA02-F863-32C1-33DA-6A9E9CA89343}"/>
              </a:ext>
            </a:extLst>
          </p:cNvPr>
          <p:cNvSpPr>
            <a:spLocks noGrp="1"/>
          </p:cNvSpPr>
          <p:nvPr>
            <p:ph type="title"/>
          </p:nvPr>
        </p:nvSpPr>
        <p:spPr/>
        <p:txBody>
          <a:bodyPr>
            <a:normAutofit/>
          </a:bodyPr>
          <a:lstStyle/>
          <a:p>
            <a:pPr algn="l"/>
            <a:r>
              <a:rPr lang="pl-PL" sz="3600" noProof="0" dirty="0">
                <a:solidFill>
                  <a:srgbClr val="1A1A1A"/>
                </a:solidFill>
                <a:latin typeface="Calibri"/>
              </a:rPr>
              <a:t>Wyniki: </a:t>
            </a:r>
            <a:r>
              <a:rPr lang="pl-PL" sz="3600" noProof="0" dirty="0" err="1">
                <a:solidFill>
                  <a:srgbClr val="1A1A1A"/>
                </a:solidFill>
                <a:latin typeface="Calibri"/>
              </a:rPr>
              <a:t>Robust</a:t>
            </a:r>
            <a:r>
              <a:rPr lang="pl-PL" sz="3600" noProof="0" dirty="0">
                <a:solidFill>
                  <a:srgbClr val="1A1A1A"/>
                </a:solidFill>
                <a:latin typeface="Calibri"/>
              </a:rPr>
              <a:t> </a:t>
            </a:r>
            <a:r>
              <a:rPr lang="pl-PL" sz="3600" noProof="0" dirty="0" err="1">
                <a:solidFill>
                  <a:srgbClr val="1A1A1A"/>
                </a:solidFill>
                <a:latin typeface="Calibri"/>
              </a:rPr>
              <a:t>time</a:t>
            </a:r>
            <a:endParaRPr lang="pl-PL" sz="3600" noProof="0" dirty="0">
              <a:solidFill>
                <a:srgbClr val="1A1A1A"/>
              </a:solidFill>
              <a:latin typeface="Calibri"/>
            </a:endParaRPr>
          </a:p>
        </p:txBody>
      </p:sp>
      <p:sp>
        <p:nvSpPr>
          <p:cNvPr id="4" name="Rectangle 3">
            <a:extLst>
              <a:ext uri="{FF2B5EF4-FFF2-40B4-BE49-F238E27FC236}">
                <a16:creationId xmlns:a16="http://schemas.microsoft.com/office/drawing/2014/main" id="{4CC1508C-6E9E-6362-415B-738542570F3F}"/>
              </a:ext>
            </a:extLst>
          </p:cNvPr>
          <p:cNvSpPr/>
          <p:nvPr/>
        </p:nvSpPr>
        <p:spPr>
          <a:xfrm>
            <a:off x="0" y="0"/>
            <a:ext cx="12191695" cy="164592"/>
          </a:xfrm>
          <a:prstGeom prst="rect">
            <a:avLst/>
          </a:prstGeom>
          <a:solidFill>
            <a:srgbClr val="1F4E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noProof="0" dirty="0"/>
          </a:p>
        </p:txBody>
      </p:sp>
      <p:sp>
        <p:nvSpPr>
          <p:cNvPr id="5" name="TextBox 4">
            <a:extLst>
              <a:ext uri="{FF2B5EF4-FFF2-40B4-BE49-F238E27FC236}">
                <a16:creationId xmlns:a16="http://schemas.microsoft.com/office/drawing/2014/main" id="{F52951B8-1112-4533-1921-DDB087F34A7E}"/>
              </a:ext>
            </a:extLst>
          </p:cNvPr>
          <p:cNvSpPr txBox="1"/>
          <p:nvPr/>
        </p:nvSpPr>
        <p:spPr>
          <a:xfrm>
            <a:off x="457200" y="6446520"/>
            <a:ext cx="11277295" cy="274320"/>
          </a:xfrm>
          <a:prstGeom prst="rect">
            <a:avLst/>
          </a:prstGeom>
          <a:noFill/>
        </p:spPr>
        <p:txBody>
          <a:bodyPr wrap="none">
            <a:spAutoFit/>
          </a:bodyPr>
          <a:lstStyle/>
          <a:p>
            <a:pPr>
              <a:defRPr sz="1200">
                <a:solidFill>
                  <a:srgbClr val="666666"/>
                </a:solidFill>
                <a:latin typeface="Calibri"/>
              </a:defRPr>
            </a:pPr>
            <a:r>
              <a:rPr lang="pl-PL" noProof="0" dirty="0"/>
              <a:t>ZegarBiologiczny  |  12/16</a:t>
            </a:r>
          </a:p>
        </p:txBody>
      </p:sp>
      <p:sp>
        <p:nvSpPr>
          <p:cNvPr id="6" name="pole tekstowe 5">
            <a:extLst>
              <a:ext uri="{FF2B5EF4-FFF2-40B4-BE49-F238E27FC236}">
                <a16:creationId xmlns:a16="http://schemas.microsoft.com/office/drawing/2014/main" id="{2329E955-C996-4619-F02D-18468EA50197}"/>
              </a:ext>
            </a:extLst>
          </p:cNvPr>
          <p:cNvSpPr txBox="1"/>
          <p:nvPr/>
        </p:nvSpPr>
        <p:spPr>
          <a:xfrm>
            <a:off x="749598" y="1720319"/>
            <a:ext cx="9072949" cy="2862322"/>
          </a:xfrm>
          <a:prstGeom prst="rect">
            <a:avLst/>
          </a:prstGeom>
          <a:noFill/>
        </p:spPr>
        <p:txBody>
          <a:bodyPr wrap="square">
            <a:spAutoFit/>
          </a:bodyPr>
          <a:lstStyle/>
          <a:p>
            <a:pPr>
              <a:buNone/>
            </a:pPr>
            <a:r>
              <a:rPr lang="pl-PL" b="1" dirty="0" err="1"/>
              <a:t>Robust</a:t>
            </a:r>
            <a:r>
              <a:rPr lang="pl-PL" b="1" dirty="0"/>
              <a:t> </a:t>
            </a:r>
            <a:r>
              <a:rPr lang="pl-PL" b="1" dirty="0" err="1"/>
              <a:t>features</a:t>
            </a:r>
            <a:r>
              <a:rPr lang="pl-PL" b="1" dirty="0"/>
              <a:t> + </a:t>
            </a:r>
            <a:r>
              <a:rPr lang="pl-PL" b="1" dirty="0" err="1"/>
              <a:t>binning</a:t>
            </a:r>
            <a:r>
              <a:rPr lang="pl-PL" b="1" dirty="0"/>
              <a:t> (4h) + metryki „czasowe”</a:t>
            </a:r>
          </a:p>
          <a:p>
            <a:pPr marL="285750" indent="-285750">
              <a:buFont typeface="Arial" panose="020B0604020202020204" pitchFamily="34" charset="0"/>
              <a:buChar char="•"/>
            </a:pPr>
            <a:r>
              <a:rPr lang="pl-PL" dirty="0"/>
              <a:t>Cel: stabilna predykcja czasu (mniej klas, bardziej „zegarek”)</a:t>
            </a:r>
          </a:p>
          <a:p>
            <a:pPr marL="285750" indent="-285750">
              <a:buFont typeface="Arial" panose="020B0604020202020204" pitchFamily="34" charset="0"/>
              <a:buChar char="•"/>
            </a:pPr>
            <a:r>
              <a:rPr lang="pl-PL" dirty="0"/>
              <a:t>Dane: </a:t>
            </a:r>
            <a:r>
              <a:rPr lang="pl-PL" dirty="0">
                <a:latin typeface="Courier New" panose="02070309020205020404" pitchFamily="49" charset="0"/>
              </a:rPr>
              <a:t>features_robust.csv</a:t>
            </a:r>
            <a:r>
              <a:rPr lang="pl-PL" dirty="0"/>
              <a:t> </a:t>
            </a:r>
            <a:r>
              <a:rPr lang="pl-PL" b="1" dirty="0"/>
              <a:t>471k × 59 cech</a:t>
            </a:r>
            <a:endParaRPr lang="pl-PL" dirty="0"/>
          </a:p>
          <a:p>
            <a:pPr marL="285750" indent="-285750">
              <a:buFont typeface="Arial" panose="020B0604020202020204" pitchFamily="34" charset="0"/>
              <a:buChar char="•"/>
            </a:pPr>
            <a:r>
              <a:rPr lang="pl-PL" dirty="0"/>
              <a:t>Zmiana zadania: godziny → </a:t>
            </a:r>
            <a:r>
              <a:rPr lang="pl-PL" b="1" dirty="0" err="1"/>
              <a:t>biny</a:t>
            </a:r>
            <a:r>
              <a:rPr lang="pl-PL" b="1" dirty="0"/>
              <a:t> co 4h</a:t>
            </a:r>
            <a:r>
              <a:rPr lang="pl-PL" dirty="0"/>
              <a:t> (6 klas)</a:t>
            </a:r>
          </a:p>
          <a:p>
            <a:pPr marL="285750" indent="-285750">
              <a:buFont typeface="Arial" panose="020B0604020202020204" pitchFamily="34" charset="0"/>
              <a:buChar char="•"/>
            </a:pPr>
            <a:r>
              <a:rPr lang="pl-PL" dirty="0"/>
              <a:t>Modele: </a:t>
            </a:r>
            <a:r>
              <a:rPr lang="pl-PL" dirty="0" err="1"/>
              <a:t>LogReg</a:t>
            </a:r>
            <a:r>
              <a:rPr lang="pl-PL" dirty="0"/>
              <a:t> / </a:t>
            </a:r>
            <a:r>
              <a:rPr lang="pl-PL" dirty="0" err="1"/>
              <a:t>RandomForest</a:t>
            </a:r>
            <a:r>
              <a:rPr lang="pl-PL" dirty="0"/>
              <a:t> / </a:t>
            </a:r>
            <a:r>
              <a:rPr lang="pl-PL" dirty="0" err="1"/>
              <a:t>GradientBoosting</a:t>
            </a:r>
            <a:endParaRPr lang="pl-PL" dirty="0"/>
          </a:p>
          <a:p>
            <a:pPr marL="285750" indent="-285750">
              <a:buFont typeface="Arial" panose="020B0604020202020204" pitchFamily="34" charset="0"/>
              <a:buChar char="•"/>
            </a:pPr>
            <a:r>
              <a:rPr lang="pl-PL" dirty="0"/>
              <a:t>Wyniki top-1: </a:t>
            </a:r>
            <a:r>
              <a:rPr lang="pl-PL" dirty="0" err="1"/>
              <a:t>LogReg</a:t>
            </a:r>
            <a:r>
              <a:rPr lang="pl-PL" dirty="0"/>
              <a:t> </a:t>
            </a:r>
            <a:r>
              <a:rPr lang="pl-PL" b="1" dirty="0"/>
              <a:t>0.779</a:t>
            </a:r>
            <a:r>
              <a:rPr lang="pl-PL" dirty="0"/>
              <a:t>, GB </a:t>
            </a:r>
            <a:r>
              <a:rPr lang="pl-PL" b="1" dirty="0"/>
              <a:t>0.888</a:t>
            </a:r>
            <a:r>
              <a:rPr lang="pl-PL" dirty="0"/>
              <a:t>, RF </a:t>
            </a:r>
            <a:r>
              <a:rPr lang="pl-PL" b="1" dirty="0"/>
              <a:t>0.927</a:t>
            </a:r>
            <a:r>
              <a:rPr lang="pl-PL" dirty="0"/>
              <a:t> (najlepszy)</a:t>
            </a:r>
          </a:p>
          <a:p>
            <a:pPr marL="285750" indent="-285750">
              <a:buFont typeface="Arial" panose="020B0604020202020204" pitchFamily="34" charset="0"/>
              <a:buChar char="•"/>
            </a:pPr>
            <a:r>
              <a:rPr lang="pl-PL" dirty="0"/>
              <a:t>Top-2 / Top-3 (RF): </a:t>
            </a:r>
            <a:r>
              <a:rPr lang="pl-PL" b="1" dirty="0"/>
              <a:t>0.990 / 0.999</a:t>
            </a:r>
            <a:endParaRPr lang="pl-PL" dirty="0"/>
          </a:p>
          <a:p>
            <a:pPr marL="285750" indent="-285750">
              <a:buFont typeface="Arial" panose="020B0604020202020204" pitchFamily="34" charset="0"/>
              <a:buChar char="•"/>
            </a:pPr>
            <a:r>
              <a:rPr lang="pl-PL" dirty="0" err="1"/>
              <a:t>Circular</a:t>
            </a:r>
            <a:r>
              <a:rPr lang="pl-PL" dirty="0"/>
              <a:t> MAE (RF): </a:t>
            </a:r>
            <a:r>
              <a:rPr lang="pl-PL" b="1" dirty="0"/>
              <a:t>1.157 h</a:t>
            </a:r>
            <a:r>
              <a:rPr lang="pl-PL" dirty="0"/>
              <a:t> (błąd na kole 24h)</a:t>
            </a:r>
          </a:p>
          <a:p>
            <a:pPr marL="285750" indent="-285750">
              <a:buFont typeface="Arial" panose="020B0604020202020204" pitchFamily="34" charset="0"/>
              <a:buChar char="•"/>
            </a:pPr>
            <a:r>
              <a:rPr lang="pl-PL" dirty="0"/>
              <a:t>„</a:t>
            </a:r>
            <a:r>
              <a:rPr lang="pl-PL" dirty="0" err="1"/>
              <a:t>Confident</a:t>
            </a:r>
            <a:r>
              <a:rPr lang="pl-PL" dirty="0"/>
              <a:t>” (</a:t>
            </a:r>
            <a:r>
              <a:rPr lang="pl-PL" dirty="0" err="1"/>
              <a:t>thr</a:t>
            </a:r>
            <a:r>
              <a:rPr lang="pl-PL" dirty="0"/>
              <a:t>=0.45): </a:t>
            </a:r>
            <a:r>
              <a:rPr lang="pl-PL" b="1" dirty="0"/>
              <a:t>0.932</a:t>
            </a:r>
            <a:r>
              <a:rPr lang="pl-PL" dirty="0"/>
              <a:t> przy </a:t>
            </a:r>
            <a:r>
              <a:rPr lang="pl-PL" dirty="0" err="1"/>
              <a:t>coverage</a:t>
            </a:r>
            <a:r>
              <a:rPr lang="pl-PL" dirty="0"/>
              <a:t> </a:t>
            </a:r>
            <a:r>
              <a:rPr lang="pl-PL" b="1" dirty="0"/>
              <a:t>0.989</a:t>
            </a:r>
            <a:endParaRPr lang="pl-PL" dirty="0"/>
          </a:p>
          <a:p>
            <a:pPr marL="285750" indent="-285750">
              <a:buFont typeface="Arial" panose="020B0604020202020204" pitchFamily="34" charset="0"/>
              <a:buChar char="•"/>
            </a:pPr>
            <a:r>
              <a:rPr lang="pl-PL" dirty="0"/>
              <a:t>Wniosek: </a:t>
            </a:r>
            <a:r>
              <a:rPr lang="pl-PL" dirty="0" err="1"/>
              <a:t>robust</a:t>
            </a:r>
            <a:r>
              <a:rPr lang="pl-PL" dirty="0"/>
              <a:t> cechy + </a:t>
            </a:r>
            <a:r>
              <a:rPr lang="pl-PL" dirty="0" err="1"/>
              <a:t>binning</a:t>
            </a:r>
            <a:r>
              <a:rPr lang="pl-PL" dirty="0"/>
              <a:t> dają bardzo pewny „blok czasu” (kosztem rozdzielczości)</a:t>
            </a:r>
          </a:p>
        </p:txBody>
      </p:sp>
    </p:spTree>
    <p:extLst>
      <p:ext uri="{BB962C8B-B14F-4D97-AF65-F5344CB8AC3E}">
        <p14:creationId xmlns:p14="http://schemas.microsoft.com/office/powerpoint/2010/main" val="909000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41BC0570-63B4-5F2F-05A1-504C1D24D3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ABE25C-53C6-0298-AEF7-5D0117C46DBC}"/>
              </a:ext>
            </a:extLst>
          </p:cNvPr>
          <p:cNvSpPr>
            <a:spLocks noGrp="1"/>
          </p:cNvSpPr>
          <p:nvPr>
            <p:ph type="title"/>
          </p:nvPr>
        </p:nvSpPr>
        <p:spPr>
          <a:xfrm>
            <a:off x="457200" y="274638"/>
            <a:ext cx="10157254" cy="1143000"/>
          </a:xfrm>
        </p:spPr>
        <p:txBody>
          <a:bodyPr>
            <a:normAutofit fontScale="90000"/>
          </a:bodyPr>
          <a:lstStyle/>
          <a:p>
            <a:pPr algn="l"/>
            <a:r>
              <a:rPr lang="pl-PL" sz="3600" noProof="0" dirty="0">
                <a:solidFill>
                  <a:srgbClr val="1A1A1A"/>
                </a:solidFill>
                <a:latin typeface="Calibri"/>
              </a:rPr>
              <a:t>Wyniki: </a:t>
            </a:r>
            <a:r>
              <a:rPr lang="pl-PL" sz="3600" dirty="0"/>
              <a:t>NN (MLP) – regresja cykliczna godziny (sin/cos)</a:t>
            </a:r>
            <a:endParaRPr lang="pl-PL" sz="3600" noProof="0" dirty="0">
              <a:solidFill>
                <a:srgbClr val="1A1A1A"/>
              </a:solidFill>
              <a:latin typeface="Calibri"/>
            </a:endParaRPr>
          </a:p>
        </p:txBody>
      </p:sp>
      <p:sp>
        <p:nvSpPr>
          <p:cNvPr id="4" name="Rectangle 3">
            <a:extLst>
              <a:ext uri="{FF2B5EF4-FFF2-40B4-BE49-F238E27FC236}">
                <a16:creationId xmlns:a16="http://schemas.microsoft.com/office/drawing/2014/main" id="{35ED6585-4722-0EA5-A7AA-9201D7DC1D88}"/>
              </a:ext>
            </a:extLst>
          </p:cNvPr>
          <p:cNvSpPr/>
          <p:nvPr/>
        </p:nvSpPr>
        <p:spPr>
          <a:xfrm>
            <a:off x="0" y="0"/>
            <a:ext cx="12191695" cy="164592"/>
          </a:xfrm>
          <a:prstGeom prst="rect">
            <a:avLst/>
          </a:prstGeom>
          <a:solidFill>
            <a:srgbClr val="1F4E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noProof="0" dirty="0"/>
          </a:p>
        </p:txBody>
      </p:sp>
      <p:sp>
        <p:nvSpPr>
          <p:cNvPr id="5" name="TextBox 4">
            <a:extLst>
              <a:ext uri="{FF2B5EF4-FFF2-40B4-BE49-F238E27FC236}">
                <a16:creationId xmlns:a16="http://schemas.microsoft.com/office/drawing/2014/main" id="{39560B1E-1098-59AE-A483-E839CE23D967}"/>
              </a:ext>
            </a:extLst>
          </p:cNvPr>
          <p:cNvSpPr txBox="1"/>
          <p:nvPr/>
        </p:nvSpPr>
        <p:spPr>
          <a:xfrm>
            <a:off x="457200" y="6446520"/>
            <a:ext cx="11277295" cy="274320"/>
          </a:xfrm>
          <a:prstGeom prst="rect">
            <a:avLst/>
          </a:prstGeom>
          <a:noFill/>
        </p:spPr>
        <p:txBody>
          <a:bodyPr wrap="none">
            <a:spAutoFit/>
          </a:bodyPr>
          <a:lstStyle/>
          <a:p>
            <a:pPr>
              <a:defRPr sz="1200">
                <a:solidFill>
                  <a:srgbClr val="666666"/>
                </a:solidFill>
                <a:latin typeface="Calibri"/>
              </a:defRPr>
            </a:pPr>
            <a:r>
              <a:rPr lang="pl-PL" noProof="0" dirty="0"/>
              <a:t>ZegarBiologiczny  |  12/16</a:t>
            </a:r>
          </a:p>
        </p:txBody>
      </p:sp>
      <p:sp>
        <p:nvSpPr>
          <p:cNvPr id="7" name="pole tekstowe 6">
            <a:extLst>
              <a:ext uri="{FF2B5EF4-FFF2-40B4-BE49-F238E27FC236}">
                <a16:creationId xmlns:a16="http://schemas.microsoft.com/office/drawing/2014/main" id="{0FAE0F42-0302-710E-173C-427A6729B7CE}"/>
              </a:ext>
            </a:extLst>
          </p:cNvPr>
          <p:cNvSpPr txBox="1"/>
          <p:nvPr/>
        </p:nvSpPr>
        <p:spPr>
          <a:xfrm>
            <a:off x="748747" y="1630267"/>
            <a:ext cx="8714602" cy="2862322"/>
          </a:xfrm>
          <a:prstGeom prst="rect">
            <a:avLst/>
          </a:prstGeom>
          <a:noFill/>
        </p:spPr>
        <p:txBody>
          <a:bodyPr wrap="square">
            <a:spAutoFit/>
          </a:bodyPr>
          <a:lstStyle/>
          <a:p>
            <a:pPr>
              <a:buNone/>
            </a:pPr>
            <a:r>
              <a:rPr lang="pl-PL" b="1" dirty="0"/>
              <a:t>Regresja cykliczna godziny (sin/cos) – dokładny czas z obrazu</a:t>
            </a:r>
          </a:p>
          <a:p>
            <a:pPr marL="285750" indent="-285750">
              <a:buFont typeface="Arial" panose="020B0604020202020204" pitchFamily="34" charset="0"/>
              <a:buChar char="•"/>
            </a:pPr>
            <a:r>
              <a:rPr lang="pl-PL" dirty="0"/>
              <a:t>Cel: przewidywać </a:t>
            </a:r>
            <a:r>
              <a:rPr lang="pl-PL" b="1" dirty="0"/>
              <a:t>dokładną godzinę</a:t>
            </a:r>
            <a:r>
              <a:rPr lang="pl-PL" dirty="0"/>
              <a:t>, uwzględniając cykliczność 24h</a:t>
            </a:r>
          </a:p>
          <a:p>
            <a:pPr marL="285750" indent="-285750">
              <a:buFont typeface="Arial" panose="020B0604020202020204" pitchFamily="34" charset="0"/>
              <a:buChar char="•"/>
            </a:pPr>
            <a:r>
              <a:rPr lang="pl-PL" dirty="0"/>
              <a:t>Trick: uczymy regresję </a:t>
            </a:r>
            <a:r>
              <a:rPr lang="pl-PL" b="1" dirty="0"/>
              <a:t>(sin, cos)</a:t>
            </a:r>
            <a:r>
              <a:rPr lang="pl-PL" dirty="0"/>
              <a:t> zamiast liczby „</a:t>
            </a:r>
            <a:r>
              <a:rPr lang="pl-PL" dirty="0" err="1"/>
              <a:t>hour</a:t>
            </a:r>
            <a:r>
              <a:rPr lang="pl-PL" dirty="0"/>
              <a:t>” (23 blisko 0)</a:t>
            </a:r>
          </a:p>
          <a:p>
            <a:pPr marL="285750" indent="-285750">
              <a:buFont typeface="Arial" panose="020B0604020202020204" pitchFamily="34" charset="0"/>
              <a:buChar char="•"/>
            </a:pPr>
            <a:r>
              <a:rPr lang="pl-PL" dirty="0"/>
              <a:t>Dane: </a:t>
            </a:r>
            <a:r>
              <a:rPr lang="pl-PL" dirty="0">
                <a:latin typeface="Courier New" panose="02070309020205020404" pitchFamily="49" charset="0"/>
              </a:rPr>
              <a:t>features_robust.csv</a:t>
            </a:r>
            <a:r>
              <a:rPr lang="pl-PL" dirty="0"/>
              <a:t> </a:t>
            </a:r>
            <a:r>
              <a:rPr lang="pl-PL" b="1" dirty="0"/>
              <a:t>471k</a:t>
            </a:r>
            <a:r>
              <a:rPr lang="pl-PL" dirty="0"/>
              <a:t>, </a:t>
            </a:r>
            <a:r>
              <a:rPr lang="pl-PL" b="1" dirty="0"/>
              <a:t>56 cech</a:t>
            </a:r>
            <a:r>
              <a:rPr lang="pl-PL" dirty="0"/>
              <a:t>, </a:t>
            </a:r>
            <a:r>
              <a:rPr lang="pl-PL" dirty="0" err="1"/>
              <a:t>split</a:t>
            </a:r>
            <a:r>
              <a:rPr lang="pl-PL" dirty="0"/>
              <a:t> 80/20 (stratyfikacja)</a:t>
            </a:r>
          </a:p>
          <a:p>
            <a:pPr marL="285750" indent="-285750">
              <a:buFont typeface="Arial" panose="020B0604020202020204" pitchFamily="34" charset="0"/>
              <a:buChar char="•"/>
            </a:pPr>
            <a:r>
              <a:rPr lang="pl-PL" dirty="0"/>
              <a:t>Modele: </a:t>
            </a:r>
            <a:r>
              <a:rPr lang="pl-PL" dirty="0" err="1"/>
              <a:t>Ridge</a:t>
            </a:r>
            <a:r>
              <a:rPr lang="pl-PL" dirty="0"/>
              <a:t> / </a:t>
            </a:r>
            <a:r>
              <a:rPr lang="pl-PL" dirty="0" err="1"/>
              <a:t>HistGradientBoosting</a:t>
            </a:r>
            <a:r>
              <a:rPr lang="pl-PL" dirty="0"/>
              <a:t> / </a:t>
            </a:r>
            <a:r>
              <a:rPr lang="pl-PL" dirty="0" err="1"/>
              <a:t>RandomForest</a:t>
            </a:r>
            <a:r>
              <a:rPr lang="pl-PL" dirty="0"/>
              <a:t> (</a:t>
            </a:r>
            <a:r>
              <a:rPr lang="pl-PL" dirty="0" err="1"/>
              <a:t>MultiOutput</a:t>
            </a:r>
            <a:r>
              <a:rPr lang="pl-PL" dirty="0"/>
              <a:t>)</a:t>
            </a:r>
          </a:p>
          <a:p>
            <a:pPr marL="285750" indent="-285750">
              <a:buFont typeface="Arial" panose="020B0604020202020204" pitchFamily="34" charset="0"/>
              <a:buChar char="•"/>
            </a:pPr>
            <a:r>
              <a:rPr lang="pl-PL" dirty="0"/>
              <a:t>Metryka główna: </a:t>
            </a:r>
            <a:r>
              <a:rPr lang="pl-PL" b="1" dirty="0" err="1"/>
              <a:t>Cyclic</a:t>
            </a:r>
            <a:r>
              <a:rPr lang="pl-PL" b="1" dirty="0"/>
              <a:t> MAE (h)</a:t>
            </a:r>
            <a:r>
              <a:rPr lang="pl-PL" dirty="0"/>
              <a:t> + P90/P95 błędu na kole</a:t>
            </a:r>
          </a:p>
          <a:p>
            <a:pPr marL="285750" indent="-285750">
              <a:buFont typeface="Arial" panose="020B0604020202020204" pitchFamily="34" charset="0"/>
              <a:buChar char="•"/>
            </a:pPr>
            <a:r>
              <a:rPr lang="pl-PL" dirty="0"/>
              <a:t>Wyniki: </a:t>
            </a:r>
            <a:r>
              <a:rPr lang="pl-PL" dirty="0" err="1"/>
              <a:t>Ridge</a:t>
            </a:r>
            <a:r>
              <a:rPr lang="pl-PL" dirty="0"/>
              <a:t> </a:t>
            </a:r>
            <a:r>
              <a:rPr lang="pl-PL" b="1" dirty="0"/>
              <a:t>2.02h</a:t>
            </a:r>
            <a:r>
              <a:rPr lang="pl-PL" dirty="0"/>
              <a:t>, HGB </a:t>
            </a:r>
            <a:r>
              <a:rPr lang="pl-PL" b="1" dirty="0"/>
              <a:t>0.656h</a:t>
            </a:r>
            <a:r>
              <a:rPr lang="pl-PL" dirty="0"/>
              <a:t>, RF </a:t>
            </a:r>
            <a:r>
              <a:rPr lang="pl-PL" b="1" dirty="0"/>
              <a:t>0.360h</a:t>
            </a:r>
            <a:r>
              <a:rPr lang="pl-PL" dirty="0"/>
              <a:t> (najlepszy)</a:t>
            </a:r>
          </a:p>
          <a:p>
            <a:pPr marL="285750" indent="-285750">
              <a:buFont typeface="Arial" panose="020B0604020202020204" pitchFamily="34" charset="0"/>
              <a:buChar char="•"/>
            </a:pPr>
            <a:r>
              <a:rPr lang="pl-PL" dirty="0"/>
              <a:t>RF ogon błędów: </a:t>
            </a:r>
            <a:r>
              <a:rPr lang="pl-PL" b="1" dirty="0"/>
              <a:t>P90 1.17h</a:t>
            </a:r>
            <a:r>
              <a:rPr lang="pl-PL" dirty="0"/>
              <a:t>, </a:t>
            </a:r>
            <a:r>
              <a:rPr lang="pl-PL" b="1" dirty="0"/>
              <a:t>P95 1.78h</a:t>
            </a:r>
            <a:endParaRPr lang="pl-PL" dirty="0"/>
          </a:p>
          <a:p>
            <a:pPr marL="285750" indent="-285750">
              <a:buFont typeface="Arial" panose="020B0604020202020204" pitchFamily="34" charset="0"/>
              <a:buChar char="•"/>
            </a:pPr>
            <a:r>
              <a:rPr lang="pl-PL" dirty="0"/>
              <a:t>Koszt: RF </a:t>
            </a:r>
            <a:r>
              <a:rPr lang="pl-PL" dirty="0" err="1"/>
              <a:t>fit</a:t>
            </a:r>
            <a:r>
              <a:rPr lang="pl-PL" dirty="0"/>
              <a:t> </a:t>
            </a:r>
            <a:r>
              <a:rPr lang="pl-PL" b="1" dirty="0"/>
              <a:t>~2880s (~48 min)</a:t>
            </a:r>
            <a:r>
              <a:rPr lang="pl-PL" dirty="0"/>
              <a:t> vs HGB </a:t>
            </a:r>
            <a:r>
              <a:rPr lang="pl-PL" b="1" dirty="0"/>
              <a:t>5.3s</a:t>
            </a:r>
            <a:endParaRPr lang="pl-PL" dirty="0"/>
          </a:p>
          <a:p>
            <a:pPr marL="285750" indent="-285750">
              <a:buFont typeface="Arial" panose="020B0604020202020204" pitchFamily="34" charset="0"/>
              <a:buChar char="•"/>
            </a:pPr>
            <a:r>
              <a:rPr lang="pl-PL" dirty="0"/>
              <a:t>Wniosek: najlepsza dokładność = RF, najlepszy trade-off = HGB</a:t>
            </a:r>
          </a:p>
        </p:txBody>
      </p:sp>
    </p:spTree>
    <p:extLst>
      <p:ext uri="{BB962C8B-B14F-4D97-AF65-F5344CB8AC3E}">
        <p14:creationId xmlns:p14="http://schemas.microsoft.com/office/powerpoint/2010/main" val="780224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sz="3600" noProof="0" dirty="0">
                <a:solidFill>
                  <a:srgbClr val="1A1A1A"/>
                </a:solidFill>
                <a:latin typeface="Calibri"/>
              </a:rPr>
              <a:t>Agenda</a:t>
            </a:r>
          </a:p>
        </p:txBody>
      </p:sp>
      <p:sp>
        <p:nvSpPr>
          <p:cNvPr id="3" name="Content Placeholder 2"/>
          <p:cNvSpPr>
            <a:spLocks noGrp="1"/>
          </p:cNvSpPr>
          <p:nvPr>
            <p:ph idx="1"/>
          </p:nvPr>
        </p:nvSpPr>
        <p:spPr/>
        <p:txBody>
          <a:bodyPr/>
          <a:lstStyle/>
          <a:p>
            <a:r>
              <a:rPr lang="pl-PL" sz="2200" noProof="0" dirty="0">
                <a:solidFill>
                  <a:srgbClr val="1A1A1A"/>
                </a:solidFill>
                <a:latin typeface="Calibri"/>
              </a:rPr>
              <a:t>Motywacja i definicja problemu</a:t>
            </a:r>
          </a:p>
          <a:p>
            <a:r>
              <a:rPr lang="pl-PL" sz="2200" noProof="0" dirty="0">
                <a:solidFill>
                  <a:srgbClr val="1A1A1A"/>
                </a:solidFill>
                <a:latin typeface="Calibri"/>
              </a:rPr>
              <a:t>Dane + </a:t>
            </a:r>
            <a:r>
              <a:rPr lang="pl-PL" sz="2200" noProof="0" dirty="0" err="1">
                <a:solidFill>
                  <a:srgbClr val="1A1A1A"/>
                </a:solidFill>
                <a:latin typeface="Calibri"/>
              </a:rPr>
              <a:t>pipeline</a:t>
            </a:r>
            <a:r>
              <a:rPr lang="pl-PL" sz="2200" noProof="0" dirty="0">
                <a:solidFill>
                  <a:srgbClr val="1A1A1A"/>
                </a:solidFill>
                <a:latin typeface="Calibri"/>
              </a:rPr>
              <a:t> (walidacja, cechy, normalizacja)</a:t>
            </a:r>
          </a:p>
          <a:p>
            <a:r>
              <a:rPr lang="pl-PL" sz="2200" noProof="0" dirty="0">
                <a:solidFill>
                  <a:srgbClr val="1A1A1A"/>
                </a:solidFill>
                <a:latin typeface="Calibri"/>
              </a:rPr>
              <a:t>Modele i wyniki (</a:t>
            </a:r>
            <a:r>
              <a:rPr lang="pl-PL" sz="2200" noProof="0" dirty="0" err="1">
                <a:solidFill>
                  <a:srgbClr val="1A1A1A"/>
                </a:solidFill>
                <a:latin typeface="Calibri"/>
              </a:rPr>
              <a:t>baseline</a:t>
            </a:r>
            <a:r>
              <a:rPr lang="pl-PL" sz="2200" noProof="0" dirty="0">
                <a:solidFill>
                  <a:srgbClr val="1A1A1A"/>
                </a:solidFill>
                <a:latin typeface="Calibri"/>
              </a:rPr>
              <a:t> → </a:t>
            </a:r>
            <a:r>
              <a:rPr lang="pl-PL" sz="2200" noProof="0" dirty="0" err="1">
                <a:solidFill>
                  <a:srgbClr val="1A1A1A"/>
                </a:solidFill>
                <a:latin typeface="Calibri"/>
              </a:rPr>
              <a:t>robust</a:t>
            </a:r>
            <a:r>
              <a:rPr lang="pl-PL" sz="2200" noProof="0" dirty="0">
                <a:solidFill>
                  <a:srgbClr val="1A1A1A"/>
                </a:solidFill>
                <a:latin typeface="Calibri"/>
              </a:rPr>
              <a:t>/MLP)</a:t>
            </a:r>
          </a:p>
          <a:p>
            <a:r>
              <a:rPr lang="pl-PL" sz="2200" noProof="0" dirty="0" err="1">
                <a:solidFill>
                  <a:srgbClr val="1A1A1A"/>
                </a:solidFill>
                <a:latin typeface="Calibri"/>
              </a:rPr>
              <a:t>Deploy</a:t>
            </a:r>
            <a:r>
              <a:rPr lang="pl-PL" sz="2200" noProof="0" dirty="0">
                <a:solidFill>
                  <a:srgbClr val="1A1A1A"/>
                </a:solidFill>
                <a:latin typeface="Calibri"/>
              </a:rPr>
              <a:t> na </a:t>
            </a:r>
            <a:r>
              <a:rPr lang="pl-PL" sz="2200" noProof="0" dirty="0" err="1">
                <a:solidFill>
                  <a:srgbClr val="1A1A1A"/>
                </a:solidFill>
                <a:latin typeface="Calibri"/>
              </a:rPr>
              <a:t>Raspberry</a:t>
            </a:r>
            <a:r>
              <a:rPr lang="pl-PL" sz="2200" noProof="0" dirty="0">
                <a:solidFill>
                  <a:srgbClr val="1A1A1A"/>
                </a:solidFill>
                <a:latin typeface="Calibri"/>
              </a:rPr>
              <a:t> Pi + synchronizacja danych</a:t>
            </a:r>
          </a:p>
          <a:p>
            <a:r>
              <a:rPr lang="pl-PL" sz="2200" noProof="0" dirty="0">
                <a:solidFill>
                  <a:srgbClr val="1A1A1A"/>
                </a:solidFill>
                <a:latin typeface="Calibri"/>
              </a:rPr>
              <a:t>Wnioski i dalsze kroki</a:t>
            </a:r>
          </a:p>
        </p:txBody>
      </p:sp>
      <p:sp>
        <p:nvSpPr>
          <p:cNvPr id="4" name="Rectangle 3"/>
          <p:cNvSpPr/>
          <p:nvPr/>
        </p:nvSpPr>
        <p:spPr>
          <a:xfrm>
            <a:off x="0" y="0"/>
            <a:ext cx="12191695" cy="164592"/>
          </a:xfrm>
          <a:prstGeom prst="rect">
            <a:avLst/>
          </a:prstGeom>
          <a:solidFill>
            <a:srgbClr val="1F4E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noProof="0" dirty="0"/>
          </a:p>
        </p:txBody>
      </p:sp>
      <p:sp>
        <p:nvSpPr>
          <p:cNvPr id="5" name="TextBox 4"/>
          <p:cNvSpPr txBox="1"/>
          <p:nvPr/>
        </p:nvSpPr>
        <p:spPr>
          <a:xfrm>
            <a:off x="457200" y="6446520"/>
            <a:ext cx="11277295" cy="274320"/>
          </a:xfrm>
          <a:prstGeom prst="rect">
            <a:avLst/>
          </a:prstGeom>
          <a:noFill/>
        </p:spPr>
        <p:txBody>
          <a:bodyPr wrap="none">
            <a:spAutoFit/>
          </a:bodyPr>
          <a:lstStyle/>
          <a:p>
            <a:pPr>
              <a:defRPr sz="1200">
                <a:solidFill>
                  <a:srgbClr val="666666"/>
                </a:solidFill>
                <a:latin typeface="Calibri"/>
              </a:defRPr>
            </a:pPr>
            <a:r>
              <a:rPr lang="pl-PL" noProof="0" dirty="0"/>
              <a:t>ZegarBiologiczny  |  2/16</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A2447C7E-FB6C-A5A1-4B74-84CC6DF158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A37BDD-2F31-A7DD-E589-49676F4036E5}"/>
              </a:ext>
            </a:extLst>
          </p:cNvPr>
          <p:cNvSpPr>
            <a:spLocks noGrp="1"/>
          </p:cNvSpPr>
          <p:nvPr>
            <p:ph type="title"/>
          </p:nvPr>
        </p:nvSpPr>
        <p:spPr>
          <a:xfrm>
            <a:off x="457200" y="274638"/>
            <a:ext cx="10157254" cy="1143000"/>
          </a:xfrm>
        </p:spPr>
        <p:txBody>
          <a:bodyPr>
            <a:normAutofit fontScale="90000"/>
          </a:bodyPr>
          <a:lstStyle/>
          <a:p>
            <a:pPr algn="l"/>
            <a:r>
              <a:rPr lang="pl-PL" sz="3600" noProof="0" dirty="0">
                <a:solidFill>
                  <a:srgbClr val="1A1A1A"/>
                </a:solidFill>
                <a:latin typeface="Calibri"/>
              </a:rPr>
              <a:t>Wyniki: </a:t>
            </a:r>
            <a:r>
              <a:rPr lang="pl-PL" sz="3600" dirty="0"/>
              <a:t>NN (MLP) – regresja cykliczna godziny (sin/cos)</a:t>
            </a:r>
            <a:endParaRPr lang="pl-PL" sz="3600" noProof="0" dirty="0">
              <a:solidFill>
                <a:srgbClr val="1A1A1A"/>
              </a:solidFill>
              <a:latin typeface="Calibri"/>
            </a:endParaRPr>
          </a:p>
        </p:txBody>
      </p:sp>
      <p:sp>
        <p:nvSpPr>
          <p:cNvPr id="4" name="Rectangle 3">
            <a:extLst>
              <a:ext uri="{FF2B5EF4-FFF2-40B4-BE49-F238E27FC236}">
                <a16:creationId xmlns:a16="http://schemas.microsoft.com/office/drawing/2014/main" id="{57CA0A93-446D-8507-D571-1B0ED3492A25}"/>
              </a:ext>
            </a:extLst>
          </p:cNvPr>
          <p:cNvSpPr/>
          <p:nvPr/>
        </p:nvSpPr>
        <p:spPr>
          <a:xfrm>
            <a:off x="0" y="0"/>
            <a:ext cx="12191695" cy="164592"/>
          </a:xfrm>
          <a:prstGeom prst="rect">
            <a:avLst/>
          </a:prstGeom>
          <a:solidFill>
            <a:srgbClr val="1F4E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noProof="0" dirty="0"/>
          </a:p>
        </p:txBody>
      </p:sp>
      <p:sp>
        <p:nvSpPr>
          <p:cNvPr id="5" name="TextBox 4">
            <a:extLst>
              <a:ext uri="{FF2B5EF4-FFF2-40B4-BE49-F238E27FC236}">
                <a16:creationId xmlns:a16="http://schemas.microsoft.com/office/drawing/2014/main" id="{BC93195D-F3E1-2BB1-1954-863F3A48B005}"/>
              </a:ext>
            </a:extLst>
          </p:cNvPr>
          <p:cNvSpPr txBox="1"/>
          <p:nvPr/>
        </p:nvSpPr>
        <p:spPr>
          <a:xfrm>
            <a:off x="457200" y="6446520"/>
            <a:ext cx="11277295" cy="274320"/>
          </a:xfrm>
          <a:prstGeom prst="rect">
            <a:avLst/>
          </a:prstGeom>
          <a:noFill/>
        </p:spPr>
        <p:txBody>
          <a:bodyPr wrap="none">
            <a:spAutoFit/>
          </a:bodyPr>
          <a:lstStyle/>
          <a:p>
            <a:pPr>
              <a:defRPr sz="1200">
                <a:solidFill>
                  <a:srgbClr val="666666"/>
                </a:solidFill>
                <a:latin typeface="Calibri"/>
              </a:defRPr>
            </a:pPr>
            <a:r>
              <a:rPr lang="pl-PL" noProof="0" dirty="0"/>
              <a:t>ZegarBiologiczny  |  12/16</a:t>
            </a:r>
          </a:p>
        </p:txBody>
      </p:sp>
      <p:sp>
        <p:nvSpPr>
          <p:cNvPr id="6" name="pole tekstowe 5">
            <a:extLst>
              <a:ext uri="{FF2B5EF4-FFF2-40B4-BE49-F238E27FC236}">
                <a16:creationId xmlns:a16="http://schemas.microsoft.com/office/drawing/2014/main" id="{049C5021-8B6B-24D7-5335-2B45A17ACE00}"/>
              </a:ext>
            </a:extLst>
          </p:cNvPr>
          <p:cNvSpPr txBox="1"/>
          <p:nvPr/>
        </p:nvSpPr>
        <p:spPr>
          <a:xfrm>
            <a:off x="690725" y="1567096"/>
            <a:ext cx="8714602" cy="3139321"/>
          </a:xfrm>
          <a:prstGeom prst="rect">
            <a:avLst/>
          </a:prstGeom>
          <a:noFill/>
        </p:spPr>
        <p:txBody>
          <a:bodyPr wrap="square">
            <a:spAutoFit/>
          </a:bodyPr>
          <a:lstStyle/>
          <a:p>
            <a:pPr>
              <a:buNone/>
            </a:pPr>
            <a:r>
              <a:rPr lang="pl-PL" b="1" dirty="0"/>
              <a:t>NN (MLP) – regresja cykliczna godziny (sin/cos)</a:t>
            </a:r>
          </a:p>
          <a:p>
            <a:pPr marL="285750" indent="-285750">
              <a:buFont typeface="Arial" panose="020B0604020202020204" pitchFamily="34" charset="0"/>
              <a:buChar char="•"/>
            </a:pPr>
            <a:r>
              <a:rPr lang="pl-PL" dirty="0"/>
              <a:t>Cel: dokładna godzina jako regresja na okręgu 24h (sin/cos)</a:t>
            </a:r>
          </a:p>
          <a:p>
            <a:pPr marL="285750" indent="-285750">
              <a:buFont typeface="Arial" panose="020B0604020202020204" pitchFamily="34" charset="0"/>
              <a:buChar char="•"/>
            </a:pPr>
            <a:r>
              <a:rPr lang="pl-PL" dirty="0"/>
              <a:t>Dane: </a:t>
            </a:r>
            <a:r>
              <a:rPr lang="pl-PL" dirty="0">
                <a:latin typeface="Courier New" panose="02070309020205020404" pitchFamily="49" charset="0"/>
              </a:rPr>
              <a:t>features_robust.csv</a:t>
            </a:r>
            <a:r>
              <a:rPr lang="pl-PL" dirty="0"/>
              <a:t> 471k, </a:t>
            </a:r>
            <a:r>
              <a:rPr lang="pl-PL" b="1" dirty="0"/>
              <a:t>56 cech</a:t>
            </a:r>
            <a:r>
              <a:rPr lang="pl-PL" dirty="0"/>
              <a:t>, </a:t>
            </a:r>
            <a:r>
              <a:rPr lang="pl-PL" dirty="0" err="1"/>
              <a:t>split</a:t>
            </a:r>
            <a:r>
              <a:rPr lang="pl-PL" dirty="0"/>
              <a:t> </a:t>
            </a:r>
            <a:r>
              <a:rPr lang="pl-PL" b="1" dirty="0"/>
              <a:t>80/10/10</a:t>
            </a:r>
            <a:endParaRPr lang="pl-PL" dirty="0"/>
          </a:p>
          <a:p>
            <a:pPr marL="285750" indent="-285750">
              <a:buFont typeface="Arial" panose="020B0604020202020204" pitchFamily="34" charset="0"/>
              <a:buChar char="•"/>
            </a:pPr>
            <a:r>
              <a:rPr lang="pl-PL" dirty="0"/>
              <a:t>Model: MLP (256–256–128) + BN + GELU + </a:t>
            </a:r>
            <a:r>
              <a:rPr lang="pl-PL" dirty="0" err="1"/>
              <a:t>Dropout</a:t>
            </a:r>
            <a:r>
              <a:rPr lang="pl-PL" dirty="0"/>
              <a:t>, wyjście 2D</a:t>
            </a:r>
          </a:p>
          <a:p>
            <a:pPr marL="285750" indent="-285750">
              <a:buFont typeface="Arial" panose="020B0604020202020204" pitchFamily="34" charset="0"/>
              <a:buChar char="•"/>
            </a:pPr>
            <a:r>
              <a:rPr lang="pl-PL" dirty="0"/>
              <a:t>Trening: </a:t>
            </a:r>
            <a:r>
              <a:rPr lang="pl-PL" dirty="0" err="1"/>
              <a:t>AdamW</a:t>
            </a:r>
            <a:r>
              <a:rPr lang="pl-PL" dirty="0"/>
              <a:t> + Huber (SmoothL1) + LR </a:t>
            </a:r>
            <a:r>
              <a:rPr lang="pl-PL" dirty="0" err="1"/>
              <a:t>scheduler</a:t>
            </a:r>
            <a:r>
              <a:rPr lang="pl-PL" dirty="0"/>
              <a:t> + </a:t>
            </a:r>
            <a:r>
              <a:rPr lang="pl-PL" dirty="0" err="1"/>
              <a:t>early</a:t>
            </a:r>
            <a:r>
              <a:rPr lang="pl-PL" dirty="0"/>
              <a:t> </a:t>
            </a:r>
            <a:r>
              <a:rPr lang="pl-PL" dirty="0" err="1"/>
              <a:t>stopping</a:t>
            </a:r>
            <a:endParaRPr lang="pl-PL" dirty="0"/>
          </a:p>
          <a:p>
            <a:pPr marL="285750" indent="-285750">
              <a:buFont typeface="Arial" panose="020B0604020202020204" pitchFamily="34" charset="0"/>
              <a:buChar char="•"/>
            </a:pPr>
            <a:r>
              <a:rPr lang="pl-PL" dirty="0"/>
              <a:t>Sprzęt: </a:t>
            </a:r>
            <a:r>
              <a:rPr lang="pl-PL" b="1" dirty="0"/>
              <a:t>CUDA</a:t>
            </a:r>
            <a:r>
              <a:rPr lang="pl-PL" dirty="0"/>
              <a:t>; </a:t>
            </a:r>
            <a:r>
              <a:rPr lang="pl-PL" dirty="0" err="1"/>
              <a:t>batch</a:t>
            </a:r>
            <a:r>
              <a:rPr lang="pl-PL" dirty="0"/>
              <a:t> </a:t>
            </a:r>
            <a:r>
              <a:rPr lang="pl-PL" b="1" dirty="0"/>
              <a:t>4096</a:t>
            </a:r>
            <a:r>
              <a:rPr lang="pl-PL" dirty="0"/>
              <a:t>, do 50 epok</a:t>
            </a:r>
          </a:p>
          <a:p>
            <a:pPr marL="285750" indent="-285750">
              <a:buFont typeface="Arial" panose="020B0604020202020204" pitchFamily="34" charset="0"/>
              <a:buChar char="•"/>
            </a:pPr>
            <a:r>
              <a:rPr lang="pl-PL" dirty="0"/>
              <a:t>Najlepsza walidacja: </a:t>
            </a:r>
            <a:r>
              <a:rPr lang="pl-PL" b="1" dirty="0" err="1"/>
              <a:t>Cyclic</a:t>
            </a:r>
            <a:r>
              <a:rPr lang="pl-PL" b="1" dirty="0"/>
              <a:t> MAE 0.581h</a:t>
            </a:r>
            <a:endParaRPr lang="pl-PL" dirty="0"/>
          </a:p>
          <a:p>
            <a:pPr marL="285750" indent="-285750">
              <a:buFont typeface="Arial" panose="020B0604020202020204" pitchFamily="34" charset="0"/>
              <a:buChar char="•"/>
            </a:pPr>
            <a:r>
              <a:rPr lang="pl-PL" dirty="0"/>
              <a:t>Test: </a:t>
            </a:r>
            <a:r>
              <a:rPr lang="pl-PL" b="1" dirty="0" err="1"/>
              <a:t>Cyclic</a:t>
            </a:r>
            <a:r>
              <a:rPr lang="pl-PL" b="1" dirty="0"/>
              <a:t> MAE 0.589h (~35 min)</a:t>
            </a:r>
            <a:endParaRPr lang="pl-PL" dirty="0"/>
          </a:p>
          <a:p>
            <a:pPr marL="285750" indent="-285750">
              <a:buFont typeface="Arial" panose="020B0604020202020204" pitchFamily="34" charset="0"/>
              <a:buChar char="•"/>
            </a:pPr>
            <a:r>
              <a:rPr lang="pl-PL" dirty="0"/>
              <a:t>Ogon błędów: </a:t>
            </a:r>
            <a:r>
              <a:rPr lang="pl-PL" b="1" dirty="0"/>
              <a:t>P90 1.56h</a:t>
            </a:r>
            <a:r>
              <a:rPr lang="pl-PL" dirty="0"/>
              <a:t>, </a:t>
            </a:r>
            <a:r>
              <a:rPr lang="pl-PL" b="1" dirty="0"/>
              <a:t>P95 2.29h</a:t>
            </a:r>
            <a:endParaRPr lang="pl-PL" dirty="0"/>
          </a:p>
          <a:p>
            <a:pPr marL="285750" indent="-285750">
              <a:buFont typeface="Arial" panose="020B0604020202020204" pitchFamily="34" charset="0"/>
              <a:buChar char="•"/>
            </a:pPr>
            <a:r>
              <a:rPr lang="pl-PL" dirty="0"/>
              <a:t>Porównanie: lepsze od HGB (~0.656h), gorsze od RF (~0.360h)</a:t>
            </a:r>
          </a:p>
          <a:p>
            <a:pPr marL="285750" indent="-285750">
              <a:buFont typeface="Arial" panose="020B0604020202020204" pitchFamily="34" charset="0"/>
              <a:buChar char="•"/>
            </a:pPr>
            <a:r>
              <a:rPr lang="pl-PL" dirty="0"/>
              <a:t>Wniosek: NN = dobry kompromis (szybciej niż RF, dokładniej niż HGB)</a:t>
            </a:r>
          </a:p>
        </p:txBody>
      </p:sp>
    </p:spTree>
    <p:extLst>
      <p:ext uri="{BB962C8B-B14F-4D97-AF65-F5344CB8AC3E}">
        <p14:creationId xmlns:p14="http://schemas.microsoft.com/office/powerpoint/2010/main" val="22097042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30FA7237-CF87-7CEA-5E5E-C73DB6BE7E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042F00-D5D6-E130-1785-074948926FC7}"/>
              </a:ext>
            </a:extLst>
          </p:cNvPr>
          <p:cNvSpPr>
            <a:spLocks noGrp="1"/>
          </p:cNvSpPr>
          <p:nvPr>
            <p:ph type="title"/>
          </p:nvPr>
        </p:nvSpPr>
        <p:spPr>
          <a:xfrm>
            <a:off x="457200" y="274638"/>
            <a:ext cx="10157254" cy="1143000"/>
          </a:xfrm>
        </p:spPr>
        <p:txBody>
          <a:bodyPr>
            <a:normAutofit/>
          </a:bodyPr>
          <a:lstStyle/>
          <a:p>
            <a:pPr algn="l"/>
            <a:r>
              <a:rPr lang="pl-PL" sz="3600" noProof="0" dirty="0">
                <a:solidFill>
                  <a:srgbClr val="1A1A1A"/>
                </a:solidFill>
                <a:latin typeface="Calibri"/>
              </a:rPr>
              <a:t>Wyniki: </a:t>
            </a:r>
            <a:r>
              <a:rPr lang="pl-PL" sz="3600" dirty="0"/>
              <a:t>CNN na pełnych obrazach </a:t>
            </a:r>
            <a:endParaRPr lang="pl-PL" sz="3600" noProof="0" dirty="0">
              <a:solidFill>
                <a:srgbClr val="1A1A1A"/>
              </a:solidFill>
              <a:latin typeface="Calibri"/>
            </a:endParaRPr>
          </a:p>
        </p:txBody>
      </p:sp>
      <p:sp>
        <p:nvSpPr>
          <p:cNvPr id="4" name="Rectangle 3">
            <a:extLst>
              <a:ext uri="{FF2B5EF4-FFF2-40B4-BE49-F238E27FC236}">
                <a16:creationId xmlns:a16="http://schemas.microsoft.com/office/drawing/2014/main" id="{93C699AB-A97E-9A18-5672-65229ACE0AD9}"/>
              </a:ext>
            </a:extLst>
          </p:cNvPr>
          <p:cNvSpPr/>
          <p:nvPr/>
        </p:nvSpPr>
        <p:spPr>
          <a:xfrm>
            <a:off x="0" y="0"/>
            <a:ext cx="12191695" cy="164592"/>
          </a:xfrm>
          <a:prstGeom prst="rect">
            <a:avLst/>
          </a:prstGeom>
          <a:solidFill>
            <a:srgbClr val="1F4E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noProof="0" dirty="0"/>
          </a:p>
        </p:txBody>
      </p:sp>
      <p:sp>
        <p:nvSpPr>
          <p:cNvPr id="5" name="TextBox 4">
            <a:extLst>
              <a:ext uri="{FF2B5EF4-FFF2-40B4-BE49-F238E27FC236}">
                <a16:creationId xmlns:a16="http://schemas.microsoft.com/office/drawing/2014/main" id="{8F709DEA-A8CD-5178-F326-C3FBAA1A6A5A}"/>
              </a:ext>
            </a:extLst>
          </p:cNvPr>
          <p:cNvSpPr txBox="1"/>
          <p:nvPr/>
        </p:nvSpPr>
        <p:spPr>
          <a:xfrm>
            <a:off x="457200" y="6446520"/>
            <a:ext cx="11277295" cy="274320"/>
          </a:xfrm>
          <a:prstGeom prst="rect">
            <a:avLst/>
          </a:prstGeom>
          <a:noFill/>
        </p:spPr>
        <p:txBody>
          <a:bodyPr wrap="none">
            <a:spAutoFit/>
          </a:bodyPr>
          <a:lstStyle/>
          <a:p>
            <a:pPr>
              <a:defRPr sz="1200">
                <a:solidFill>
                  <a:srgbClr val="666666"/>
                </a:solidFill>
                <a:latin typeface="Calibri"/>
              </a:defRPr>
            </a:pPr>
            <a:r>
              <a:rPr lang="pl-PL" noProof="0" dirty="0"/>
              <a:t>ZegarBiologiczny  |  12/16</a:t>
            </a:r>
          </a:p>
        </p:txBody>
      </p:sp>
      <p:sp>
        <p:nvSpPr>
          <p:cNvPr id="7" name="pole tekstowe 6">
            <a:extLst>
              <a:ext uri="{FF2B5EF4-FFF2-40B4-BE49-F238E27FC236}">
                <a16:creationId xmlns:a16="http://schemas.microsoft.com/office/drawing/2014/main" id="{2EA5DFD1-8775-DE14-6BC7-85FD1B0B0F1A}"/>
              </a:ext>
            </a:extLst>
          </p:cNvPr>
          <p:cNvSpPr txBox="1"/>
          <p:nvPr/>
        </p:nvSpPr>
        <p:spPr>
          <a:xfrm>
            <a:off x="788504" y="1735895"/>
            <a:ext cx="8714602" cy="3139321"/>
          </a:xfrm>
          <a:prstGeom prst="rect">
            <a:avLst/>
          </a:prstGeom>
          <a:noFill/>
        </p:spPr>
        <p:txBody>
          <a:bodyPr wrap="square">
            <a:spAutoFit/>
          </a:bodyPr>
          <a:lstStyle/>
          <a:p>
            <a:pPr>
              <a:buNone/>
            </a:pPr>
            <a:r>
              <a:rPr lang="pl-PL" b="1" dirty="0"/>
              <a:t>CNN na pełnych obrazach – klasyfikacja godziny (24 klasy)</a:t>
            </a:r>
          </a:p>
          <a:p>
            <a:pPr marL="285750" indent="-285750">
              <a:buFont typeface="Arial" panose="020B0604020202020204" pitchFamily="34" charset="0"/>
              <a:buChar char="•"/>
            </a:pPr>
            <a:r>
              <a:rPr lang="pl-PL" dirty="0"/>
              <a:t>Cel: uczenie „end-to-end” z pikseli, bez ręcznych cech</a:t>
            </a:r>
          </a:p>
          <a:p>
            <a:pPr marL="285750" indent="-285750">
              <a:buFont typeface="Arial" panose="020B0604020202020204" pitchFamily="34" charset="0"/>
              <a:buChar char="•"/>
            </a:pPr>
            <a:r>
              <a:rPr lang="pl-PL" dirty="0"/>
              <a:t>Dane: </a:t>
            </a:r>
            <a:r>
              <a:rPr lang="pl-PL" dirty="0">
                <a:latin typeface="Courier New" panose="02070309020205020404" pitchFamily="49" charset="0"/>
              </a:rPr>
              <a:t>labels.csv</a:t>
            </a:r>
            <a:r>
              <a:rPr lang="pl-PL" dirty="0"/>
              <a:t> </a:t>
            </a:r>
            <a:r>
              <a:rPr lang="pl-PL" b="1" dirty="0"/>
              <a:t>471 095</a:t>
            </a:r>
            <a:r>
              <a:rPr lang="pl-PL" dirty="0"/>
              <a:t> obrazów; </a:t>
            </a:r>
            <a:r>
              <a:rPr lang="pl-PL" dirty="0" err="1"/>
              <a:t>split</a:t>
            </a:r>
            <a:r>
              <a:rPr lang="pl-PL" dirty="0"/>
              <a:t> </a:t>
            </a:r>
            <a:r>
              <a:rPr lang="pl-PL" b="1" dirty="0"/>
              <a:t>90/10</a:t>
            </a:r>
            <a:r>
              <a:rPr lang="pl-PL" dirty="0"/>
              <a:t> (</a:t>
            </a:r>
            <a:r>
              <a:rPr lang="pl-PL" dirty="0" err="1"/>
              <a:t>train</a:t>
            </a:r>
            <a:r>
              <a:rPr lang="pl-PL" dirty="0"/>
              <a:t>/</a:t>
            </a:r>
            <a:r>
              <a:rPr lang="pl-PL" dirty="0" err="1"/>
              <a:t>val</a:t>
            </a:r>
            <a:r>
              <a:rPr lang="pl-PL" dirty="0"/>
              <a:t>)</a:t>
            </a:r>
          </a:p>
          <a:p>
            <a:pPr marL="285750" indent="-285750">
              <a:buFont typeface="Arial" panose="020B0604020202020204" pitchFamily="34" charset="0"/>
              <a:buChar char="•"/>
            </a:pPr>
            <a:r>
              <a:rPr lang="pl-PL" dirty="0"/>
              <a:t>Wejście: RGB </a:t>
            </a:r>
            <a:r>
              <a:rPr lang="pl-PL" b="1" dirty="0"/>
              <a:t>224×224</a:t>
            </a:r>
            <a:r>
              <a:rPr lang="pl-PL" dirty="0"/>
              <a:t>, normalizacja do [0,1]</a:t>
            </a:r>
          </a:p>
          <a:p>
            <a:pPr marL="285750" indent="-285750">
              <a:buFont typeface="Arial" panose="020B0604020202020204" pitchFamily="34" charset="0"/>
              <a:buChar char="•"/>
            </a:pPr>
            <a:r>
              <a:rPr lang="pl-PL" dirty="0"/>
              <a:t>Model: lekki CNN (3 bloki </a:t>
            </a:r>
            <a:r>
              <a:rPr lang="pl-PL" dirty="0" err="1"/>
              <a:t>conv+ReLU+pool</a:t>
            </a:r>
            <a:r>
              <a:rPr lang="pl-PL" dirty="0"/>
              <a:t> + </a:t>
            </a:r>
            <a:r>
              <a:rPr lang="pl-PL" dirty="0" err="1"/>
              <a:t>avgpool</a:t>
            </a:r>
            <a:r>
              <a:rPr lang="pl-PL" dirty="0"/>
              <a:t> + MLP)</a:t>
            </a:r>
          </a:p>
          <a:p>
            <a:pPr marL="285750" indent="-285750">
              <a:buFont typeface="Arial" panose="020B0604020202020204" pitchFamily="34" charset="0"/>
              <a:buChar char="•"/>
            </a:pPr>
            <a:r>
              <a:rPr lang="pl-PL" dirty="0"/>
              <a:t>Trening: 10 epok, </a:t>
            </a:r>
            <a:r>
              <a:rPr lang="pl-PL" dirty="0" err="1"/>
              <a:t>batch</a:t>
            </a:r>
            <a:r>
              <a:rPr lang="pl-PL" dirty="0"/>
              <a:t> </a:t>
            </a:r>
            <a:r>
              <a:rPr lang="pl-PL" b="1" dirty="0"/>
              <a:t>64</a:t>
            </a:r>
            <a:r>
              <a:rPr lang="pl-PL" dirty="0"/>
              <a:t>, Adam, </a:t>
            </a:r>
            <a:r>
              <a:rPr lang="pl-PL" dirty="0" err="1"/>
              <a:t>loss</a:t>
            </a:r>
            <a:r>
              <a:rPr lang="pl-PL" dirty="0"/>
              <a:t>: </a:t>
            </a:r>
            <a:r>
              <a:rPr lang="pl-PL" dirty="0" err="1"/>
              <a:t>CrossEntropy</a:t>
            </a:r>
            <a:endParaRPr lang="pl-PL" dirty="0"/>
          </a:p>
          <a:p>
            <a:pPr marL="285750" indent="-285750">
              <a:buFont typeface="Arial" panose="020B0604020202020204" pitchFamily="34" charset="0"/>
              <a:buChar char="•"/>
            </a:pPr>
            <a:r>
              <a:rPr lang="pl-PL" dirty="0"/>
              <a:t>Sprzęt: </a:t>
            </a:r>
            <a:r>
              <a:rPr lang="pl-PL" b="1" dirty="0"/>
              <a:t>CUDA</a:t>
            </a:r>
            <a:endParaRPr lang="pl-PL" dirty="0"/>
          </a:p>
          <a:p>
            <a:pPr marL="285750" indent="-285750">
              <a:buFont typeface="Arial" panose="020B0604020202020204" pitchFamily="34" charset="0"/>
              <a:buChar char="•"/>
            </a:pPr>
            <a:r>
              <a:rPr lang="pl-PL" dirty="0"/>
              <a:t>Wynik: </a:t>
            </a:r>
            <a:r>
              <a:rPr lang="pl-PL" dirty="0" err="1"/>
              <a:t>val_acc</a:t>
            </a:r>
            <a:r>
              <a:rPr lang="pl-PL" dirty="0"/>
              <a:t> rośnie </a:t>
            </a:r>
            <a:r>
              <a:rPr lang="pl-PL" b="1" dirty="0"/>
              <a:t>0.516 → 0.718</a:t>
            </a:r>
            <a:r>
              <a:rPr lang="pl-PL" dirty="0"/>
              <a:t> (najlepsze w epoce 9)</a:t>
            </a:r>
          </a:p>
          <a:p>
            <a:pPr marL="285750" indent="-285750">
              <a:buFont typeface="Arial" panose="020B0604020202020204" pitchFamily="34" charset="0"/>
              <a:buChar char="•"/>
            </a:pPr>
            <a:r>
              <a:rPr lang="pl-PL" dirty="0"/>
              <a:t>Najlepszy checkpoint wg </a:t>
            </a:r>
            <a:r>
              <a:rPr lang="pl-PL" dirty="0" err="1"/>
              <a:t>val_loss</a:t>
            </a:r>
            <a:r>
              <a:rPr lang="pl-PL" dirty="0"/>
              <a:t> (</a:t>
            </a:r>
            <a:r>
              <a:rPr lang="pl-PL" b="1" dirty="0"/>
              <a:t>0.7001</a:t>
            </a:r>
            <a:r>
              <a:rPr lang="pl-PL" dirty="0"/>
              <a:t>)</a:t>
            </a:r>
          </a:p>
          <a:p>
            <a:pPr marL="285750" indent="-285750">
              <a:buFont typeface="Arial" panose="020B0604020202020204" pitchFamily="34" charset="0"/>
              <a:buChar char="•"/>
            </a:pPr>
            <a:r>
              <a:rPr lang="pl-PL" dirty="0"/>
              <a:t>Zapis: </a:t>
            </a:r>
            <a:r>
              <a:rPr lang="pl-PL" dirty="0">
                <a:latin typeface="Courier New" panose="02070309020205020404" pitchFamily="49" charset="0"/>
              </a:rPr>
              <a:t>models/pc/best_cnn_hour.pt</a:t>
            </a:r>
            <a:endParaRPr lang="pl-PL" dirty="0"/>
          </a:p>
          <a:p>
            <a:pPr marL="285750" indent="-285750">
              <a:buFont typeface="Arial" panose="020B0604020202020204" pitchFamily="34" charset="0"/>
              <a:buChar char="•"/>
            </a:pPr>
            <a:r>
              <a:rPr lang="pl-PL" dirty="0"/>
              <a:t>Wniosek: piksele dają mocny sygnał czasu, ale wymagają GPU i treningu NN</a:t>
            </a:r>
          </a:p>
        </p:txBody>
      </p:sp>
    </p:spTree>
    <p:extLst>
      <p:ext uri="{BB962C8B-B14F-4D97-AF65-F5344CB8AC3E}">
        <p14:creationId xmlns:p14="http://schemas.microsoft.com/office/powerpoint/2010/main" val="8720827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17BDBD16-51D1-FB96-E4D9-AAC6644B80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5C2B13-1221-FA23-1941-CB022F9C5DD0}"/>
              </a:ext>
            </a:extLst>
          </p:cNvPr>
          <p:cNvSpPr>
            <a:spLocks noGrp="1"/>
          </p:cNvSpPr>
          <p:nvPr>
            <p:ph type="title"/>
          </p:nvPr>
        </p:nvSpPr>
        <p:spPr>
          <a:xfrm>
            <a:off x="457200" y="274638"/>
            <a:ext cx="10157254" cy="1143000"/>
          </a:xfrm>
        </p:spPr>
        <p:txBody>
          <a:bodyPr>
            <a:normAutofit/>
          </a:bodyPr>
          <a:lstStyle/>
          <a:p>
            <a:pPr algn="l"/>
            <a:r>
              <a:rPr lang="pl-PL" sz="3600" noProof="0" dirty="0">
                <a:solidFill>
                  <a:srgbClr val="1A1A1A"/>
                </a:solidFill>
                <a:latin typeface="Calibri"/>
              </a:rPr>
              <a:t>Wyniki: </a:t>
            </a:r>
            <a:r>
              <a:rPr lang="pl-PL" sz="3600" dirty="0"/>
              <a:t>Podsumowanie</a:t>
            </a:r>
            <a:endParaRPr lang="pl-PL" sz="3600" noProof="0" dirty="0">
              <a:solidFill>
                <a:srgbClr val="1A1A1A"/>
              </a:solidFill>
              <a:latin typeface="Calibri"/>
            </a:endParaRPr>
          </a:p>
        </p:txBody>
      </p:sp>
      <p:sp>
        <p:nvSpPr>
          <p:cNvPr id="4" name="Rectangle 3">
            <a:extLst>
              <a:ext uri="{FF2B5EF4-FFF2-40B4-BE49-F238E27FC236}">
                <a16:creationId xmlns:a16="http://schemas.microsoft.com/office/drawing/2014/main" id="{C5DC460C-890C-649B-B54D-7A6F5986421B}"/>
              </a:ext>
            </a:extLst>
          </p:cNvPr>
          <p:cNvSpPr/>
          <p:nvPr/>
        </p:nvSpPr>
        <p:spPr>
          <a:xfrm>
            <a:off x="0" y="0"/>
            <a:ext cx="12191695" cy="164592"/>
          </a:xfrm>
          <a:prstGeom prst="rect">
            <a:avLst/>
          </a:prstGeom>
          <a:solidFill>
            <a:srgbClr val="1F4E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noProof="0" dirty="0"/>
          </a:p>
        </p:txBody>
      </p:sp>
      <p:sp>
        <p:nvSpPr>
          <p:cNvPr id="5" name="TextBox 4">
            <a:extLst>
              <a:ext uri="{FF2B5EF4-FFF2-40B4-BE49-F238E27FC236}">
                <a16:creationId xmlns:a16="http://schemas.microsoft.com/office/drawing/2014/main" id="{6E3964A8-5898-BCAD-C8DE-537A00BCBB9C}"/>
              </a:ext>
            </a:extLst>
          </p:cNvPr>
          <p:cNvSpPr txBox="1"/>
          <p:nvPr/>
        </p:nvSpPr>
        <p:spPr>
          <a:xfrm>
            <a:off x="457200" y="6446520"/>
            <a:ext cx="11277295" cy="274320"/>
          </a:xfrm>
          <a:prstGeom prst="rect">
            <a:avLst/>
          </a:prstGeom>
          <a:noFill/>
        </p:spPr>
        <p:txBody>
          <a:bodyPr wrap="none">
            <a:spAutoFit/>
          </a:bodyPr>
          <a:lstStyle/>
          <a:p>
            <a:pPr>
              <a:defRPr sz="1200">
                <a:solidFill>
                  <a:srgbClr val="666666"/>
                </a:solidFill>
                <a:latin typeface="Calibri"/>
              </a:defRPr>
            </a:pPr>
            <a:r>
              <a:rPr lang="pl-PL" noProof="0" dirty="0"/>
              <a:t>ZegarBiologiczny  |  12/16</a:t>
            </a:r>
          </a:p>
        </p:txBody>
      </p:sp>
      <p:sp>
        <p:nvSpPr>
          <p:cNvPr id="6" name="pole tekstowe 5">
            <a:extLst>
              <a:ext uri="{FF2B5EF4-FFF2-40B4-BE49-F238E27FC236}">
                <a16:creationId xmlns:a16="http://schemas.microsoft.com/office/drawing/2014/main" id="{E000703B-EF38-965F-62CC-A512BD031828}"/>
              </a:ext>
            </a:extLst>
          </p:cNvPr>
          <p:cNvSpPr txBox="1"/>
          <p:nvPr/>
        </p:nvSpPr>
        <p:spPr>
          <a:xfrm>
            <a:off x="788504" y="1682542"/>
            <a:ext cx="8628105" cy="3139321"/>
          </a:xfrm>
          <a:prstGeom prst="rect">
            <a:avLst/>
          </a:prstGeom>
          <a:noFill/>
        </p:spPr>
        <p:txBody>
          <a:bodyPr wrap="square">
            <a:spAutoFit/>
          </a:bodyPr>
          <a:lstStyle/>
          <a:p>
            <a:pPr>
              <a:buNone/>
            </a:pPr>
            <a:r>
              <a:rPr lang="pl-PL" b="1" dirty="0"/>
              <a:t>Podsumowanie badań – „Zegar biologiczny z obrazu”</a:t>
            </a:r>
          </a:p>
          <a:p>
            <a:pPr marL="285750" indent="-285750">
              <a:buFont typeface="Arial" panose="020B0604020202020204" pitchFamily="34" charset="0"/>
              <a:buChar char="•"/>
            </a:pPr>
            <a:r>
              <a:rPr lang="pl-PL" dirty="0"/>
              <a:t>Kolor i jasność niosą informację o czasie, ale </a:t>
            </a:r>
            <a:r>
              <a:rPr lang="pl-PL" b="1" dirty="0"/>
              <a:t>same nie wystarczają</a:t>
            </a:r>
            <a:r>
              <a:rPr lang="pl-PL" dirty="0"/>
              <a:t> (RGB ~24%)</a:t>
            </a:r>
          </a:p>
          <a:p>
            <a:pPr marL="285750" indent="-285750">
              <a:buFont typeface="Arial" panose="020B0604020202020204" pitchFamily="34" charset="0"/>
              <a:buChar char="•"/>
            </a:pPr>
            <a:r>
              <a:rPr lang="pl-PL" dirty="0"/>
              <a:t>Proste statystyki obrazu + drzewa → </a:t>
            </a:r>
            <a:r>
              <a:rPr lang="pl-PL" b="1" dirty="0"/>
              <a:t>duży skok jakości</a:t>
            </a:r>
            <a:r>
              <a:rPr lang="pl-PL" dirty="0"/>
              <a:t> (RF ~80%)</a:t>
            </a:r>
          </a:p>
          <a:p>
            <a:pPr marL="285750" indent="-285750">
              <a:buFont typeface="Arial" panose="020B0604020202020204" pitchFamily="34" charset="0"/>
              <a:buChar char="•"/>
            </a:pPr>
            <a:r>
              <a:rPr lang="pl-PL" dirty="0"/>
              <a:t>Redukcja problemu (</a:t>
            </a:r>
            <a:r>
              <a:rPr lang="pl-PL" dirty="0" err="1"/>
              <a:t>binning</a:t>
            </a:r>
            <a:r>
              <a:rPr lang="pl-PL" dirty="0"/>
              <a:t> 4h) daje </a:t>
            </a:r>
            <a:r>
              <a:rPr lang="pl-PL" b="1" dirty="0"/>
              <a:t>bardzo stabilny czasowy sygnał</a:t>
            </a:r>
            <a:r>
              <a:rPr lang="pl-PL" dirty="0"/>
              <a:t> (~93%)</a:t>
            </a:r>
          </a:p>
          <a:p>
            <a:pPr marL="285750" indent="-285750">
              <a:buFont typeface="Arial" panose="020B0604020202020204" pitchFamily="34" charset="0"/>
              <a:buChar char="•"/>
            </a:pPr>
            <a:r>
              <a:rPr lang="pl-PL" dirty="0"/>
              <a:t>Czas jest </a:t>
            </a:r>
            <a:r>
              <a:rPr lang="pl-PL" b="1" dirty="0"/>
              <a:t>cykliczny</a:t>
            </a:r>
            <a:r>
              <a:rPr lang="pl-PL" dirty="0"/>
              <a:t> → modele muszą to respektować (sin/cos ≫ klasy)</a:t>
            </a:r>
          </a:p>
          <a:p>
            <a:pPr marL="285750" indent="-285750">
              <a:buFont typeface="Arial" panose="020B0604020202020204" pitchFamily="34" charset="0"/>
              <a:buChar char="•"/>
            </a:pPr>
            <a:r>
              <a:rPr lang="pl-PL" dirty="0"/>
              <a:t>Regresja cykliczna osiąga </a:t>
            </a:r>
            <a:r>
              <a:rPr lang="pl-PL" b="1" dirty="0"/>
              <a:t>dokładność rzędu dziesiątek minut</a:t>
            </a:r>
            <a:endParaRPr lang="pl-PL" dirty="0"/>
          </a:p>
          <a:p>
            <a:pPr marL="285750" indent="-285750">
              <a:buFont typeface="Arial" panose="020B0604020202020204" pitchFamily="34" charset="0"/>
              <a:buChar char="•"/>
            </a:pPr>
            <a:r>
              <a:rPr lang="pl-PL" dirty="0" err="1"/>
              <a:t>RandomForest</a:t>
            </a:r>
            <a:r>
              <a:rPr lang="pl-PL" dirty="0"/>
              <a:t>: </a:t>
            </a:r>
            <a:r>
              <a:rPr lang="pl-PL" b="1" dirty="0"/>
              <a:t>najlepsza dokładność</a:t>
            </a:r>
            <a:r>
              <a:rPr lang="pl-PL" dirty="0"/>
              <a:t>, ale bardzo drogi obliczeniowo</a:t>
            </a:r>
          </a:p>
          <a:p>
            <a:pPr marL="285750" indent="-285750">
              <a:buFont typeface="Arial" panose="020B0604020202020204" pitchFamily="34" charset="0"/>
              <a:buChar char="•"/>
            </a:pPr>
            <a:r>
              <a:rPr lang="pl-PL" dirty="0"/>
              <a:t>NN (MLP): </a:t>
            </a:r>
            <a:r>
              <a:rPr lang="pl-PL" b="1" dirty="0"/>
              <a:t>dobry kompromis</a:t>
            </a:r>
            <a:r>
              <a:rPr lang="pl-PL" dirty="0"/>
              <a:t> dokładność / czas treningu</a:t>
            </a:r>
          </a:p>
          <a:p>
            <a:pPr marL="285750" indent="-285750">
              <a:buFont typeface="Arial" panose="020B0604020202020204" pitchFamily="34" charset="0"/>
              <a:buChar char="•"/>
            </a:pPr>
            <a:r>
              <a:rPr lang="pl-PL" dirty="0"/>
              <a:t>CNN pokazuje, że </a:t>
            </a:r>
            <a:r>
              <a:rPr lang="pl-PL" b="1" dirty="0"/>
              <a:t>piksele same w sobie wystarczą</a:t>
            </a:r>
            <a:r>
              <a:rPr lang="pl-PL" dirty="0"/>
              <a:t>, kosztem GPU</a:t>
            </a:r>
          </a:p>
          <a:p>
            <a:pPr marL="285750" indent="-285750">
              <a:buFont typeface="Arial" panose="020B0604020202020204" pitchFamily="34" charset="0"/>
              <a:buChar char="•"/>
            </a:pPr>
            <a:r>
              <a:rPr lang="pl-PL" dirty="0"/>
              <a:t>Kluczowe: reprezentacja celu ważniejsza niż sam model</a:t>
            </a:r>
          </a:p>
          <a:p>
            <a:pPr marL="285750" indent="-285750">
              <a:buFont typeface="Arial" panose="020B0604020202020204" pitchFamily="34" charset="0"/>
              <a:buChar char="•"/>
            </a:pPr>
            <a:r>
              <a:rPr lang="pl-PL" dirty="0"/>
              <a:t>Projekt potwierdza: obraz zawiera silny, fizyczny rytm dobowy</a:t>
            </a:r>
          </a:p>
        </p:txBody>
      </p:sp>
    </p:spTree>
    <p:extLst>
      <p:ext uri="{BB962C8B-B14F-4D97-AF65-F5344CB8AC3E}">
        <p14:creationId xmlns:p14="http://schemas.microsoft.com/office/powerpoint/2010/main" val="26211289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1"/>
          <p:cNvSpPr/>
          <p:nvPr/>
        </p:nvSpPr>
        <p:spPr>
          <a:xfrm>
            <a:off x="0" y="0"/>
            <a:ext cx="12191695" cy="164592"/>
          </a:xfrm>
          <a:prstGeom prst="rect">
            <a:avLst/>
          </a:prstGeom>
          <a:solidFill>
            <a:srgbClr val="1F4E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noProof="0" dirty="0"/>
          </a:p>
        </p:txBody>
      </p:sp>
      <p:sp>
        <p:nvSpPr>
          <p:cNvPr id="3" name="TextBox 2"/>
          <p:cNvSpPr txBox="1"/>
          <p:nvPr/>
        </p:nvSpPr>
        <p:spPr>
          <a:xfrm>
            <a:off x="731520" y="2560320"/>
            <a:ext cx="10728655" cy="1097280"/>
          </a:xfrm>
          <a:prstGeom prst="rect">
            <a:avLst/>
          </a:prstGeom>
          <a:noFill/>
        </p:spPr>
        <p:txBody>
          <a:bodyPr wrap="none">
            <a:spAutoFit/>
          </a:bodyPr>
          <a:lstStyle/>
          <a:p>
            <a:pPr>
              <a:defRPr sz="4400">
                <a:solidFill>
                  <a:srgbClr val="1F4E79"/>
                </a:solidFill>
                <a:latin typeface="Calibri"/>
              </a:defRPr>
            </a:pPr>
            <a:r>
              <a:rPr lang="pl-PL" noProof="0" dirty="0" err="1"/>
              <a:t>Deploy</a:t>
            </a:r>
            <a:r>
              <a:rPr lang="pl-PL" noProof="0" dirty="0"/>
              <a:t> i operacje</a:t>
            </a:r>
          </a:p>
        </p:txBody>
      </p:sp>
      <p:sp>
        <p:nvSpPr>
          <p:cNvPr id="4" name="TextBox 3"/>
          <p:cNvSpPr txBox="1"/>
          <p:nvPr/>
        </p:nvSpPr>
        <p:spPr>
          <a:xfrm>
            <a:off x="457200" y="6446520"/>
            <a:ext cx="11277295" cy="274320"/>
          </a:xfrm>
          <a:prstGeom prst="rect">
            <a:avLst/>
          </a:prstGeom>
          <a:noFill/>
        </p:spPr>
        <p:txBody>
          <a:bodyPr wrap="none">
            <a:spAutoFit/>
          </a:bodyPr>
          <a:lstStyle/>
          <a:p>
            <a:pPr>
              <a:defRPr sz="1200">
                <a:solidFill>
                  <a:srgbClr val="666666"/>
                </a:solidFill>
                <a:latin typeface="Calibri"/>
              </a:defRPr>
            </a:pPr>
            <a:r>
              <a:rPr lang="pl-PL" noProof="0" dirty="0"/>
              <a:t>ZegarBiologiczny  |  13/16</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C729FE39-418C-A267-1AC1-6FF3D3BEF75F}"/>
              </a:ext>
            </a:extLst>
          </p:cNvPr>
          <p:cNvPicPr>
            <a:picLocks noChangeAspect="1"/>
          </p:cNvPicPr>
          <p:nvPr/>
        </p:nvPicPr>
        <p:blipFill>
          <a:blip r:embed="rId2"/>
          <a:stretch>
            <a:fillRect/>
          </a:stretch>
        </p:blipFill>
        <p:spPr>
          <a:xfrm>
            <a:off x="0" y="326514"/>
            <a:ext cx="12192000" cy="6204971"/>
          </a:xfrm>
          <a:prstGeom prst="rect">
            <a:avLst/>
          </a:prstGeom>
        </p:spPr>
      </p:pic>
    </p:spTree>
    <p:extLst>
      <p:ext uri="{BB962C8B-B14F-4D97-AF65-F5344CB8AC3E}">
        <p14:creationId xmlns:p14="http://schemas.microsoft.com/office/powerpoint/2010/main" val="36473748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FDB12BAB-85DC-0A88-84AD-5A8880154740}"/>
              </a:ext>
            </a:extLst>
          </p:cNvPr>
          <p:cNvPicPr>
            <a:picLocks noChangeAspect="1"/>
          </p:cNvPicPr>
          <p:nvPr/>
        </p:nvPicPr>
        <p:blipFill>
          <a:blip r:embed="rId2"/>
          <a:stretch>
            <a:fillRect/>
          </a:stretch>
        </p:blipFill>
        <p:spPr>
          <a:xfrm>
            <a:off x="0" y="319911"/>
            <a:ext cx="12192000" cy="6218178"/>
          </a:xfrm>
          <a:prstGeom prst="rect">
            <a:avLst/>
          </a:prstGeom>
        </p:spPr>
      </p:pic>
    </p:spTree>
    <p:extLst>
      <p:ext uri="{BB962C8B-B14F-4D97-AF65-F5344CB8AC3E}">
        <p14:creationId xmlns:p14="http://schemas.microsoft.com/office/powerpoint/2010/main" val="3502739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3D6DDF1C-C8C9-BD72-4D12-6DB54A34C29C}"/>
              </a:ext>
            </a:extLst>
          </p:cNvPr>
          <p:cNvPicPr>
            <a:picLocks noChangeAspect="1"/>
          </p:cNvPicPr>
          <p:nvPr/>
        </p:nvPicPr>
        <p:blipFill>
          <a:blip r:embed="rId2"/>
          <a:stretch>
            <a:fillRect/>
          </a:stretch>
        </p:blipFill>
        <p:spPr>
          <a:xfrm>
            <a:off x="0" y="358658"/>
            <a:ext cx="12192000" cy="6140683"/>
          </a:xfrm>
          <a:prstGeom prst="rect">
            <a:avLst/>
          </a:prstGeom>
        </p:spPr>
      </p:pic>
    </p:spTree>
    <p:extLst>
      <p:ext uri="{BB962C8B-B14F-4D97-AF65-F5344CB8AC3E}">
        <p14:creationId xmlns:p14="http://schemas.microsoft.com/office/powerpoint/2010/main" val="24592568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E437952C-6CF5-F39E-134B-DA8CE41C65C0}"/>
              </a:ext>
            </a:extLst>
          </p:cNvPr>
          <p:cNvPicPr>
            <a:picLocks noChangeAspect="1"/>
          </p:cNvPicPr>
          <p:nvPr/>
        </p:nvPicPr>
        <p:blipFill>
          <a:blip r:embed="rId2"/>
          <a:stretch>
            <a:fillRect/>
          </a:stretch>
        </p:blipFill>
        <p:spPr>
          <a:xfrm>
            <a:off x="0" y="333125"/>
            <a:ext cx="12192000" cy="6191749"/>
          </a:xfrm>
          <a:prstGeom prst="rect">
            <a:avLst/>
          </a:prstGeom>
        </p:spPr>
      </p:pic>
    </p:spTree>
    <p:extLst>
      <p:ext uri="{BB962C8B-B14F-4D97-AF65-F5344CB8AC3E}">
        <p14:creationId xmlns:p14="http://schemas.microsoft.com/office/powerpoint/2010/main" val="15176878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sz="3600" noProof="0" dirty="0" err="1">
                <a:solidFill>
                  <a:srgbClr val="1A1A1A"/>
                </a:solidFill>
                <a:latin typeface="Calibri"/>
              </a:rPr>
              <a:t>Deploy</a:t>
            </a:r>
            <a:r>
              <a:rPr lang="pl-PL" sz="3600" noProof="0" dirty="0">
                <a:solidFill>
                  <a:srgbClr val="1A1A1A"/>
                </a:solidFill>
                <a:latin typeface="Calibri"/>
              </a:rPr>
              <a:t>: </a:t>
            </a:r>
            <a:r>
              <a:rPr lang="pl-PL" sz="3600" noProof="0" dirty="0" err="1">
                <a:solidFill>
                  <a:srgbClr val="1A1A1A"/>
                </a:solidFill>
                <a:latin typeface="Calibri"/>
              </a:rPr>
              <a:t>Raspberry</a:t>
            </a:r>
            <a:r>
              <a:rPr lang="pl-PL" sz="3600" noProof="0" dirty="0">
                <a:solidFill>
                  <a:srgbClr val="1A1A1A"/>
                </a:solidFill>
                <a:latin typeface="Calibri"/>
              </a:rPr>
              <a:t> Pi </a:t>
            </a:r>
            <a:r>
              <a:rPr lang="pl-PL" sz="3600" noProof="0" dirty="0" err="1">
                <a:solidFill>
                  <a:srgbClr val="1A1A1A"/>
                </a:solidFill>
                <a:latin typeface="Calibri"/>
              </a:rPr>
              <a:t>overlay</a:t>
            </a:r>
            <a:endParaRPr lang="pl-PL" sz="3600" noProof="0" dirty="0">
              <a:solidFill>
                <a:srgbClr val="1A1A1A"/>
              </a:solidFill>
              <a:latin typeface="Calibri"/>
            </a:endParaRPr>
          </a:p>
        </p:txBody>
      </p:sp>
      <p:sp>
        <p:nvSpPr>
          <p:cNvPr id="3" name="Content Placeholder 2"/>
          <p:cNvSpPr>
            <a:spLocks noGrp="1"/>
          </p:cNvSpPr>
          <p:nvPr>
            <p:ph idx="1"/>
          </p:nvPr>
        </p:nvSpPr>
        <p:spPr/>
        <p:txBody>
          <a:bodyPr/>
          <a:lstStyle/>
          <a:p>
            <a:r>
              <a:rPr lang="pl-PL" sz="2200" noProof="0" dirty="0">
                <a:solidFill>
                  <a:srgbClr val="1A1A1A"/>
                </a:solidFill>
                <a:latin typeface="Calibri"/>
              </a:rPr>
              <a:t>Desktop: src/camera_hour_overlay*.py</a:t>
            </a:r>
          </a:p>
          <a:p>
            <a:r>
              <a:rPr lang="pl-PL" sz="2200" noProof="0" dirty="0" err="1">
                <a:solidFill>
                  <a:srgbClr val="1A1A1A"/>
                </a:solidFill>
                <a:latin typeface="Calibri"/>
              </a:rPr>
              <a:t>RPi</a:t>
            </a:r>
            <a:r>
              <a:rPr lang="pl-PL" sz="2200" noProof="0" dirty="0">
                <a:solidFill>
                  <a:srgbClr val="1A1A1A"/>
                </a:solidFill>
                <a:latin typeface="Calibri"/>
              </a:rPr>
              <a:t>: src/camera_hour_overlay_mlp_rpi.py (MLP lub </a:t>
            </a:r>
            <a:r>
              <a:rPr lang="pl-PL" sz="2200" noProof="0" dirty="0" err="1">
                <a:solidFill>
                  <a:srgbClr val="1A1A1A"/>
                </a:solidFill>
                <a:latin typeface="Calibri"/>
              </a:rPr>
              <a:t>fallback</a:t>
            </a:r>
            <a:r>
              <a:rPr lang="pl-PL" sz="2200" noProof="0" dirty="0">
                <a:solidFill>
                  <a:srgbClr val="1A1A1A"/>
                </a:solidFill>
                <a:latin typeface="Calibri"/>
              </a:rPr>
              <a:t> RF)</a:t>
            </a:r>
          </a:p>
          <a:p>
            <a:r>
              <a:rPr lang="pl-PL" sz="2200" noProof="0" dirty="0">
                <a:solidFill>
                  <a:srgbClr val="1A1A1A"/>
                </a:solidFill>
                <a:latin typeface="Calibri"/>
              </a:rPr>
              <a:t>Artefakty: </a:t>
            </a:r>
            <a:r>
              <a:rPr lang="pl-PL" sz="2200" noProof="0" dirty="0" err="1">
                <a:solidFill>
                  <a:srgbClr val="1A1A1A"/>
                </a:solidFill>
                <a:latin typeface="Calibri"/>
              </a:rPr>
              <a:t>models</a:t>
            </a:r>
            <a:r>
              <a:rPr lang="pl-PL" sz="2200" noProof="0" dirty="0">
                <a:solidFill>
                  <a:srgbClr val="1A1A1A"/>
                </a:solidFill>
                <a:latin typeface="Calibri"/>
              </a:rPr>
              <a:t>/</a:t>
            </a:r>
            <a:r>
              <a:rPr lang="pl-PL" sz="2200" noProof="0" dirty="0" err="1">
                <a:solidFill>
                  <a:srgbClr val="1A1A1A"/>
                </a:solidFill>
                <a:latin typeface="Calibri"/>
              </a:rPr>
              <a:t>pc</a:t>
            </a:r>
            <a:r>
              <a:rPr lang="pl-PL" sz="2200" noProof="0" dirty="0">
                <a:solidFill>
                  <a:srgbClr val="1A1A1A"/>
                </a:solidFill>
                <a:latin typeface="Calibri"/>
              </a:rPr>
              <a:t>/ (trening) → </a:t>
            </a:r>
            <a:r>
              <a:rPr lang="pl-PL" sz="2200" noProof="0" dirty="0" err="1">
                <a:solidFill>
                  <a:srgbClr val="1A1A1A"/>
                </a:solidFill>
                <a:latin typeface="Calibri"/>
              </a:rPr>
              <a:t>models</a:t>
            </a:r>
            <a:r>
              <a:rPr lang="pl-PL" sz="2200" noProof="0" dirty="0">
                <a:solidFill>
                  <a:srgbClr val="1A1A1A"/>
                </a:solidFill>
                <a:latin typeface="Calibri"/>
              </a:rPr>
              <a:t>/</a:t>
            </a:r>
            <a:r>
              <a:rPr lang="pl-PL" sz="2200" noProof="0" dirty="0" err="1">
                <a:solidFill>
                  <a:srgbClr val="1A1A1A"/>
                </a:solidFill>
                <a:latin typeface="Calibri"/>
              </a:rPr>
              <a:t>rpi</a:t>
            </a:r>
            <a:r>
              <a:rPr lang="pl-PL" sz="2200" noProof="0" dirty="0">
                <a:solidFill>
                  <a:srgbClr val="1A1A1A"/>
                </a:solidFill>
                <a:latin typeface="Calibri"/>
              </a:rPr>
              <a:t>/ (</a:t>
            </a:r>
            <a:r>
              <a:rPr lang="pl-PL" sz="2200" noProof="0" dirty="0" err="1">
                <a:solidFill>
                  <a:srgbClr val="1A1A1A"/>
                </a:solidFill>
                <a:latin typeface="Calibri"/>
              </a:rPr>
              <a:t>deploy</a:t>
            </a:r>
            <a:r>
              <a:rPr lang="pl-PL" sz="2200" noProof="0" dirty="0">
                <a:solidFill>
                  <a:srgbClr val="1A1A1A"/>
                </a:solidFill>
                <a:latin typeface="Calibri"/>
              </a:rPr>
              <a:t>)</a:t>
            </a:r>
          </a:p>
        </p:txBody>
      </p:sp>
      <p:sp>
        <p:nvSpPr>
          <p:cNvPr id="4" name="Rectangle 3"/>
          <p:cNvSpPr/>
          <p:nvPr/>
        </p:nvSpPr>
        <p:spPr>
          <a:xfrm>
            <a:off x="0" y="0"/>
            <a:ext cx="12191695" cy="164592"/>
          </a:xfrm>
          <a:prstGeom prst="rect">
            <a:avLst/>
          </a:prstGeom>
          <a:solidFill>
            <a:srgbClr val="1F4E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noProof="0" dirty="0"/>
          </a:p>
        </p:txBody>
      </p:sp>
      <p:sp>
        <p:nvSpPr>
          <p:cNvPr id="5" name="TextBox 4"/>
          <p:cNvSpPr txBox="1"/>
          <p:nvPr/>
        </p:nvSpPr>
        <p:spPr>
          <a:xfrm>
            <a:off x="457200" y="6446520"/>
            <a:ext cx="11277295" cy="274320"/>
          </a:xfrm>
          <a:prstGeom prst="rect">
            <a:avLst/>
          </a:prstGeom>
          <a:noFill/>
        </p:spPr>
        <p:txBody>
          <a:bodyPr wrap="none">
            <a:spAutoFit/>
          </a:bodyPr>
          <a:lstStyle/>
          <a:p>
            <a:pPr>
              <a:defRPr sz="1200">
                <a:solidFill>
                  <a:srgbClr val="666666"/>
                </a:solidFill>
                <a:latin typeface="Calibri"/>
              </a:defRPr>
            </a:pPr>
            <a:r>
              <a:rPr lang="pl-PL" noProof="0" dirty="0"/>
              <a:t>ZegarBiologiczny  |  14/16</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sz="3600" noProof="0" dirty="0">
                <a:solidFill>
                  <a:srgbClr val="1A1A1A"/>
                </a:solidFill>
                <a:latin typeface="Calibri"/>
              </a:rPr>
              <a:t>Synchronizacja danych </a:t>
            </a:r>
            <a:r>
              <a:rPr lang="pl-PL" sz="3600" noProof="0" dirty="0" err="1">
                <a:solidFill>
                  <a:srgbClr val="1A1A1A"/>
                </a:solidFill>
                <a:latin typeface="Calibri"/>
              </a:rPr>
              <a:t>RPi</a:t>
            </a:r>
            <a:r>
              <a:rPr lang="pl-PL" sz="3600" noProof="0" dirty="0">
                <a:solidFill>
                  <a:srgbClr val="1A1A1A"/>
                </a:solidFill>
                <a:latin typeface="Calibri"/>
              </a:rPr>
              <a:t> → PC/Windows</a:t>
            </a:r>
          </a:p>
        </p:txBody>
      </p:sp>
      <p:sp>
        <p:nvSpPr>
          <p:cNvPr id="3" name="Content Placeholder 2"/>
          <p:cNvSpPr>
            <a:spLocks noGrp="1"/>
          </p:cNvSpPr>
          <p:nvPr>
            <p:ph idx="1"/>
          </p:nvPr>
        </p:nvSpPr>
        <p:spPr/>
        <p:txBody>
          <a:bodyPr/>
          <a:lstStyle/>
          <a:p>
            <a:r>
              <a:rPr lang="pl-PL" sz="2200" noProof="0" dirty="0" err="1">
                <a:solidFill>
                  <a:srgbClr val="1A1A1A"/>
                </a:solidFill>
                <a:latin typeface="Calibri"/>
              </a:rPr>
              <a:t>Worker</a:t>
            </a:r>
            <a:r>
              <a:rPr lang="pl-PL" sz="2200" noProof="0" dirty="0">
                <a:solidFill>
                  <a:srgbClr val="1A1A1A"/>
                </a:solidFill>
                <a:latin typeface="Calibri"/>
              </a:rPr>
              <a:t>: synchro_dataset.sh (SRC → STAGING → </a:t>
            </a:r>
            <a:r>
              <a:rPr lang="pl-PL" sz="2200" noProof="0" dirty="0" err="1">
                <a:solidFill>
                  <a:srgbClr val="1A1A1A"/>
                </a:solidFill>
                <a:latin typeface="Calibri"/>
              </a:rPr>
              <a:t>rsync</a:t>
            </a:r>
            <a:r>
              <a:rPr lang="pl-PL" sz="2200" noProof="0" dirty="0">
                <a:solidFill>
                  <a:srgbClr val="1A1A1A"/>
                </a:solidFill>
                <a:latin typeface="Calibri"/>
              </a:rPr>
              <a:t>)</a:t>
            </a:r>
          </a:p>
          <a:p>
            <a:r>
              <a:rPr lang="pl-PL" sz="2200" noProof="0" dirty="0" err="1">
                <a:solidFill>
                  <a:srgbClr val="1A1A1A"/>
                </a:solidFill>
                <a:latin typeface="Calibri"/>
              </a:rPr>
              <a:t>Retry</a:t>
            </a:r>
            <a:r>
              <a:rPr lang="pl-PL" sz="2200" noProof="0" dirty="0">
                <a:solidFill>
                  <a:srgbClr val="1A1A1A"/>
                </a:solidFill>
                <a:latin typeface="Calibri"/>
              </a:rPr>
              <a:t> + logowanie + opcjonalny </a:t>
            </a:r>
            <a:r>
              <a:rPr lang="pl-PL" sz="2200" noProof="0" dirty="0" err="1">
                <a:solidFill>
                  <a:srgbClr val="1A1A1A"/>
                </a:solidFill>
                <a:latin typeface="Calibri"/>
              </a:rPr>
              <a:t>WoL</a:t>
            </a:r>
            <a:endParaRPr lang="pl-PL" sz="2200" noProof="0" dirty="0">
              <a:solidFill>
                <a:srgbClr val="1A1A1A"/>
              </a:solidFill>
              <a:latin typeface="Calibri"/>
            </a:endParaRPr>
          </a:p>
          <a:p>
            <a:r>
              <a:rPr lang="pl-PL" sz="2200" noProof="0" dirty="0">
                <a:solidFill>
                  <a:srgbClr val="1A1A1A"/>
                </a:solidFill>
                <a:latin typeface="Calibri"/>
              </a:rPr>
              <a:t>Optymalizacja skanowania przy dużym </a:t>
            </a:r>
            <a:r>
              <a:rPr lang="pl-PL" sz="2200" noProof="0" dirty="0" err="1">
                <a:solidFill>
                  <a:srgbClr val="1A1A1A"/>
                </a:solidFill>
                <a:latin typeface="Calibri"/>
              </a:rPr>
              <a:t>dataset</a:t>
            </a:r>
            <a:r>
              <a:rPr lang="pl-PL" sz="2200" noProof="0" dirty="0">
                <a:solidFill>
                  <a:srgbClr val="1A1A1A"/>
                </a:solidFill>
                <a:latin typeface="Calibri"/>
              </a:rPr>
              <a:t>: SCAN_MODE=</a:t>
            </a:r>
            <a:r>
              <a:rPr lang="pl-PL" sz="2200" noProof="0" dirty="0" err="1">
                <a:solidFill>
                  <a:srgbClr val="1A1A1A"/>
                </a:solidFill>
                <a:latin typeface="Calibri"/>
              </a:rPr>
              <a:t>recent-hours</a:t>
            </a:r>
            <a:endParaRPr lang="pl-PL" sz="2200" noProof="0" dirty="0">
              <a:solidFill>
                <a:srgbClr val="1A1A1A"/>
              </a:solidFill>
              <a:latin typeface="Calibri"/>
            </a:endParaRPr>
          </a:p>
        </p:txBody>
      </p:sp>
      <p:sp>
        <p:nvSpPr>
          <p:cNvPr id="4" name="Rectangle 3"/>
          <p:cNvSpPr/>
          <p:nvPr/>
        </p:nvSpPr>
        <p:spPr>
          <a:xfrm>
            <a:off x="0" y="0"/>
            <a:ext cx="12191695" cy="164592"/>
          </a:xfrm>
          <a:prstGeom prst="rect">
            <a:avLst/>
          </a:prstGeom>
          <a:solidFill>
            <a:srgbClr val="1F4E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noProof="0" dirty="0"/>
          </a:p>
        </p:txBody>
      </p:sp>
      <p:sp>
        <p:nvSpPr>
          <p:cNvPr id="5" name="TextBox 4"/>
          <p:cNvSpPr txBox="1"/>
          <p:nvPr/>
        </p:nvSpPr>
        <p:spPr>
          <a:xfrm>
            <a:off x="457200" y="6446520"/>
            <a:ext cx="11277295" cy="274320"/>
          </a:xfrm>
          <a:prstGeom prst="rect">
            <a:avLst/>
          </a:prstGeom>
          <a:noFill/>
        </p:spPr>
        <p:txBody>
          <a:bodyPr wrap="none">
            <a:spAutoFit/>
          </a:bodyPr>
          <a:lstStyle/>
          <a:p>
            <a:pPr>
              <a:defRPr sz="1200">
                <a:solidFill>
                  <a:srgbClr val="666666"/>
                </a:solidFill>
                <a:latin typeface="Calibri"/>
              </a:defRPr>
            </a:pPr>
            <a:r>
              <a:rPr lang="pl-PL" noProof="0" dirty="0"/>
              <a:t>ZegarBiologiczny  |  15/16</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sz="3600" noProof="0" dirty="0">
                <a:solidFill>
                  <a:srgbClr val="1A1A1A"/>
                </a:solidFill>
                <a:latin typeface="Calibri"/>
              </a:rPr>
              <a:t>Problem i cel</a:t>
            </a:r>
          </a:p>
        </p:txBody>
      </p:sp>
      <p:sp>
        <p:nvSpPr>
          <p:cNvPr id="3" name="Content Placeholder 2"/>
          <p:cNvSpPr>
            <a:spLocks noGrp="1"/>
          </p:cNvSpPr>
          <p:nvPr>
            <p:ph idx="1"/>
          </p:nvPr>
        </p:nvSpPr>
        <p:spPr>
          <a:xfrm>
            <a:off x="457200" y="1335160"/>
            <a:ext cx="8229600" cy="4525963"/>
          </a:xfrm>
        </p:spPr>
        <p:txBody>
          <a:bodyPr>
            <a:normAutofit/>
          </a:bodyPr>
          <a:lstStyle/>
          <a:p>
            <a:r>
              <a:rPr lang="pl-PL" sz="2200" noProof="0" dirty="0">
                <a:solidFill>
                  <a:srgbClr val="1A1A1A"/>
                </a:solidFill>
                <a:latin typeface="Calibri"/>
              </a:rPr>
              <a:t>Wejście: </a:t>
            </a:r>
          </a:p>
          <a:p>
            <a:pPr lvl="1"/>
            <a:r>
              <a:rPr lang="pl-PL" sz="1800" noProof="0" dirty="0">
                <a:solidFill>
                  <a:srgbClr val="1A1A1A"/>
                </a:solidFill>
                <a:latin typeface="Calibri"/>
              </a:rPr>
              <a:t>obraz z kamery (scena zewnętrzna / niebo)</a:t>
            </a:r>
          </a:p>
          <a:p>
            <a:r>
              <a:rPr lang="pl-PL" sz="2200" noProof="0" dirty="0">
                <a:solidFill>
                  <a:srgbClr val="1A1A1A"/>
                </a:solidFill>
                <a:latin typeface="Calibri"/>
              </a:rPr>
              <a:t>Wyjście: </a:t>
            </a:r>
          </a:p>
          <a:p>
            <a:pPr lvl="1"/>
            <a:r>
              <a:rPr lang="pl-PL" sz="1800" noProof="0" dirty="0">
                <a:solidFill>
                  <a:srgbClr val="1A1A1A"/>
                </a:solidFill>
                <a:latin typeface="Calibri"/>
              </a:rPr>
              <a:t>godzina dnia (0–23) lub czas cykliczny (sin/cos)</a:t>
            </a:r>
            <a:endParaRPr lang="pl-PL" sz="2200" noProof="0" dirty="0">
              <a:solidFill>
                <a:srgbClr val="1A1A1A"/>
              </a:solidFill>
              <a:latin typeface="Calibri"/>
            </a:endParaRPr>
          </a:p>
          <a:p>
            <a:r>
              <a:rPr lang="pl-PL" sz="2200" noProof="0" dirty="0">
                <a:solidFill>
                  <a:srgbClr val="1A1A1A"/>
                </a:solidFill>
                <a:latin typeface="Calibri"/>
              </a:rPr>
              <a:t>Wyzwania: </a:t>
            </a:r>
          </a:p>
          <a:p>
            <a:pPr lvl="1"/>
            <a:r>
              <a:rPr lang="pl-PL" sz="1800" noProof="0" dirty="0">
                <a:solidFill>
                  <a:srgbClr val="1A1A1A"/>
                </a:solidFill>
                <a:latin typeface="Calibri"/>
              </a:rPr>
              <a:t>chmury, </a:t>
            </a:r>
          </a:p>
          <a:p>
            <a:pPr lvl="1"/>
            <a:r>
              <a:rPr lang="pl-PL" sz="1800" noProof="0" dirty="0">
                <a:solidFill>
                  <a:srgbClr val="1A1A1A"/>
                </a:solidFill>
                <a:latin typeface="Calibri"/>
              </a:rPr>
              <a:t>ekspozycja, </a:t>
            </a:r>
          </a:p>
          <a:p>
            <a:pPr lvl="1"/>
            <a:r>
              <a:rPr lang="pl-PL" sz="1800" noProof="0" dirty="0">
                <a:solidFill>
                  <a:srgbClr val="1A1A1A"/>
                </a:solidFill>
                <a:latin typeface="Calibri"/>
              </a:rPr>
              <a:t>sezonowość, </a:t>
            </a:r>
          </a:p>
          <a:p>
            <a:pPr lvl="1"/>
            <a:r>
              <a:rPr lang="pl-PL" sz="1800" noProof="0" dirty="0">
                <a:solidFill>
                  <a:srgbClr val="1A1A1A"/>
                </a:solidFill>
                <a:latin typeface="Calibri"/>
              </a:rPr>
              <a:t>własności kamery</a:t>
            </a:r>
          </a:p>
        </p:txBody>
      </p:sp>
      <p:sp>
        <p:nvSpPr>
          <p:cNvPr id="4" name="Rectangle 3"/>
          <p:cNvSpPr/>
          <p:nvPr/>
        </p:nvSpPr>
        <p:spPr>
          <a:xfrm>
            <a:off x="0" y="0"/>
            <a:ext cx="12191695" cy="164592"/>
          </a:xfrm>
          <a:prstGeom prst="rect">
            <a:avLst/>
          </a:prstGeom>
          <a:solidFill>
            <a:srgbClr val="1F4E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noProof="0" dirty="0"/>
          </a:p>
        </p:txBody>
      </p:sp>
      <p:sp>
        <p:nvSpPr>
          <p:cNvPr id="5" name="TextBox 4"/>
          <p:cNvSpPr txBox="1"/>
          <p:nvPr/>
        </p:nvSpPr>
        <p:spPr>
          <a:xfrm>
            <a:off x="457200" y="6446520"/>
            <a:ext cx="11277295" cy="274320"/>
          </a:xfrm>
          <a:prstGeom prst="rect">
            <a:avLst/>
          </a:prstGeom>
          <a:noFill/>
        </p:spPr>
        <p:txBody>
          <a:bodyPr wrap="none">
            <a:spAutoFit/>
          </a:bodyPr>
          <a:lstStyle/>
          <a:p>
            <a:pPr>
              <a:defRPr sz="1200">
                <a:solidFill>
                  <a:srgbClr val="666666"/>
                </a:solidFill>
                <a:latin typeface="Calibri"/>
              </a:defRPr>
            </a:pPr>
            <a:r>
              <a:rPr lang="pl-PL" noProof="0" dirty="0"/>
              <a:t>ZegarBiologiczny  |  4/16</a:t>
            </a:r>
          </a:p>
        </p:txBody>
      </p:sp>
      <p:pic>
        <p:nvPicPr>
          <p:cNvPr id="3074" name="Picture 2" descr="Grafika do slajdu 'Problem i Cel' w projekcie ML o nazwie 'Zegar biologiczny'. Lewa strona: problem polegający na wyznaczaniu godziny na podstawie zdjęcia z kamery analizującej otoczenie — ikona kamery, zdjęcie krajobrazu, pytajnik. Prawa strona: cel — nauka zagadnień związanych z uczeniem maszynowym: modelowanie, trenowanie, budowa modeli ML. Ikony: sieć neuronowa, wykres uczenia, komputer. Styl nowoczesny, estetyka akademicka, paleta niebiesko‑turkusowa, bez zegarka w głowie.">
            <a:extLst>
              <a:ext uri="{FF2B5EF4-FFF2-40B4-BE49-F238E27FC236}">
                <a16:creationId xmlns:a16="http://schemas.microsoft.com/office/drawing/2014/main" id="{75478CFD-F5E1-661C-F608-D903EF04EC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7559" y="1943101"/>
            <a:ext cx="5966936" cy="39779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sz="3600" noProof="0" dirty="0">
                <a:solidFill>
                  <a:srgbClr val="1A1A1A"/>
                </a:solidFill>
                <a:latin typeface="Calibri"/>
              </a:rPr>
              <a:t>Podsumowanie</a:t>
            </a:r>
          </a:p>
        </p:txBody>
      </p:sp>
      <p:sp>
        <p:nvSpPr>
          <p:cNvPr id="4" name="Rectangle 3"/>
          <p:cNvSpPr/>
          <p:nvPr/>
        </p:nvSpPr>
        <p:spPr>
          <a:xfrm>
            <a:off x="0" y="0"/>
            <a:ext cx="12191695" cy="164592"/>
          </a:xfrm>
          <a:prstGeom prst="rect">
            <a:avLst/>
          </a:prstGeom>
          <a:solidFill>
            <a:srgbClr val="1F4E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noProof="0" dirty="0"/>
          </a:p>
        </p:txBody>
      </p:sp>
      <p:sp>
        <p:nvSpPr>
          <p:cNvPr id="5" name="TextBox 4"/>
          <p:cNvSpPr txBox="1"/>
          <p:nvPr/>
        </p:nvSpPr>
        <p:spPr>
          <a:xfrm>
            <a:off x="457200" y="6446520"/>
            <a:ext cx="11277295" cy="274320"/>
          </a:xfrm>
          <a:prstGeom prst="rect">
            <a:avLst/>
          </a:prstGeom>
          <a:noFill/>
        </p:spPr>
        <p:txBody>
          <a:bodyPr wrap="none">
            <a:spAutoFit/>
          </a:bodyPr>
          <a:lstStyle/>
          <a:p>
            <a:pPr>
              <a:defRPr sz="1200">
                <a:solidFill>
                  <a:srgbClr val="666666"/>
                </a:solidFill>
                <a:latin typeface="Calibri"/>
              </a:defRPr>
            </a:pPr>
            <a:r>
              <a:rPr lang="pl-PL" noProof="0" dirty="0"/>
              <a:t>ZegarBiologiczny  |  16/16</a:t>
            </a:r>
          </a:p>
        </p:txBody>
      </p:sp>
      <p:sp>
        <p:nvSpPr>
          <p:cNvPr id="11" name="Rectangle 4">
            <a:extLst>
              <a:ext uri="{FF2B5EF4-FFF2-40B4-BE49-F238E27FC236}">
                <a16:creationId xmlns:a16="http://schemas.microsoft.com/office/drawing/2014/main" id="{711BC25D-B5CE-F3E7-075D-79BAEA26479C}"/>
              </a:ext>
            </a:extLst>
          </p:cNvPr>
          <p:cNvSpPr>
            <a:spLocks noGrp="1" noChangeArrowheads="1"/>
          </p:cNvSpPr>
          <p:nvPr>
            <p:ph idx="1"/>
          </p:nvPr>
        </p:nvSpPr>
        <p:spPr bwMode="auto">
          <a:xfrm>
            <a:off x="457200" y="1470316"/>
            <a:ext cx="9099479"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kumimoji="0" lang="pl-PL" altLang="pl-PL" sz="1800" b="0" i="0" u="none" strike="noStrike" cap="none" normalizeH="0" baseline="0" dirty="0">
                <a:ln>
                  <a:noFill/>
                </a:ln>
                <a:solidFill>
                  <a:schemeClr val="tx1"/>
                </a:solidFill>
                <a:effectLst/>
                <a:latin typeface="Arial" panose="020B0604020202020204" pitchFamily="34" charset="0"/>
              </a:rPr>
              <a:t>Zbiór danych: ~471 tys. obrazów z kamery, 24 klasy (godziny), równomierny rozkład</a:t>
            </a:r>
          </a:p>
          <a:p>
            <a:pPr defTabSz="914400" eaLnBrk="0" fontAlgn="base" hangingPunct="0">
              <a:spcBef>
                <a:spcPct val="0"/>
              </a:spcBef>
              <a:spcAft>
                <a:spcPct val="0"/>
              </a:spcAft>
            </a:pPr>
            <a:r>
              <a:rPr kumimoji="0" lang="pl-PL" altLang="pl-PL" sz="1800" b="0" i="0" u="none" strike="noStrike" cap="none" normalizeH="0" baseline="0" dirty="0" err="1">
                <a:ln>
                  <a:noFill/>
                </a:ln>
                <a:solidFill>
                  <a:schemeClr val="tx1"/>
                </a:solidFill>
                <a:effectLst/>
                <a:latin typeface="Arial" panose="020B0604020202020204" pitchFamily="34" charset="0"/>
              </a:rPr>
              <a:t>Baseline</a:t>
            </a:r>
            <a:r>
              <a:rPr kumimoji="0" lang="pl-PL" altLang="pl-PL" sz="1800" b="0" i="0" u="none" strike="noStrike" cap="none" normalizeH="0" baseline="0" dirty="0">
                <a:ln>
                  <a:noFill/>
                </a:ln>
                <a:solidFill>
                  <a:schemeClr val="tx1"/>
                </a:solidFill>
                <a:effectLst/>
                <a:latin typeface="Arial" panose="020B0604020202020204" pitchFamily="34" charset="0"/>
              </a:rPr>
              <a:t> (średnie RGB): </a:t>
            </a:r>
            <a:r>
              <a:rPr kumimoji="0" lang="pl-PL" altLang="pl-PL" sz="1800" b="1" i="0" u="none" strike="noStrike" cap="none" normalizeH="0" baseline="0" dirty="0">
                <a:ln>
                  <a:noFill/>
                </a:ln>
                <a:solidFill>
                  <a:schemeClr val="tx1"/>
                </a:solidFill>
                <a:effectLst/>
                <a:latin typeface="Arial" panose="020B0604020202020204" pitchFamily="34" charset="0"/>
              </a:rPr>
              <a:t>~24% </a:t>
            </a:r>
            <a:r>
              <a:rPr kumimoji="0" lang="pl-PL" altLang="pl-PL" sz="1800" b="1" i="0" u="none" strike="noStrike" cap="none" normalizeH="0" baseline="0" dirty="0" err="1">
                <a:ln>
                  <a:noFill/>
                </a:ln>
                <a:solidFill>
                  <a:schemeClr val="tx1"/>
                </a:solidFill>
                <a:effectLst/>
                <a:latin typeface="Arial" panose="020B0604020202020204" pitchFamily="34" charset="0"/>
              </a:rPr>
              <a:t>accuracy</a:t>
            </a:r>
            <a:r>
              <a:rPr kumimoji="0" lang="pl-PL" altLang="pl-PL" sz="1800" b="0" i="0" u="none" strike="noStrike" cap="none" normalizeH="0" baseline="0" dirty="0">
                <a:ln>
                  <a:noFill/>
                </a:ln>
                <a:solidFill>
                  <a:schemeClr val="tx1"/>
                </a:solidFill>
                <a:effectLst/>
                <a:latin typeface="Arial" panose="020B0604020202020204" pitchFamily="34" charset="0"/>
              </a:rPr>
              <a:t> → wyraźny sygnał pory dnia (losowo ~4%)</a:t>
            </a:r>
          </a:p>
          <a:p>
            <a:pPr defTabSz="914400" eaLnBrk="0" fontAlgn="base" hangingPunct="0">
              <a:spcBef>
                <a:spcPct val="0"/>
              </a:spcBef>
              <a:spcAft>
                <a:spcPct val="0"/>
              </a:spcAft>
            </a:pPr>
            <a:r>
              <a:rPr kumimoji="0" lang="pl-PL" altLang="pl-PL" sz="1800" b="0" i="0" u="none" strike="noStrike" cap="none" normalizeH="0" baseline="0" dirty="0">
                <a:ln>
                  <a:noFill/>
                </a:ln>
                <a:solidFill>
                  <a:schemeClr val="tx1"/>
                </a:solidFill>
                <a:effectLst/>
                <a:latin typeface="Arial" panose="020B0604020202020204" pitchFamily="34" charset="0"/>
              </a:rPr>
              <a:t>Klasyczne modele + RGB/HSV: </a:t>
            </a:r>
            <a:r>
              <a:rPr kumimoji="0" lang="pl-PL" altLang="pl-PL" sz="1800" b="1" i="0" u="none" strike="noStrike" cap="none" normalizeH="0" baseline="0" dirty="0">
                <a:ln>
                  <a:noFill/>
                </a:ln>
                <a:solidFill>
                  <a:schemeClr val="tx1"/>
                </a:solidFill>
                <a:effectLst/>
                <a:latin typeface="Arial" panose="020B0604020202020204" pitchFamily="34" charset="0"/>
              </a:rPr>
              <a:t>~74–80% </a:t>
            </a:r>
            <a:r>
              <a:rPr kumimoji="0" lang="pl-PL" altLang="pl-PL" sz="1800" b="1" i="0" u="none" strike="noStrike" cap="none" normalizeH="0" baseline="0" dirty="0" err="1">
                <a:ln>
                  <a:noFill/>
                </a:ln>
                <a:solidFill>
                  <a:schemeClr val="tx1"/>
                </a:solidFill>
                <a:effectLst/>
                <a:latin typeface="Arial" panose="020B0604020202020204" pitchFamily="34" charset="0"/>
              </a:rPr>
              <a:t>accuracy</a:t>
            </a:r>
            <a:r>
              <a:rPr kumimoji="0" lang="pl-PL" altLang="pl-PL" sz="1800" b="0" i="0" u="none" strike="noStrike" cap="none" normalizeH="0" baseline="0" dirty="0">
                <a:ln>
                  <a:noFill/>
                </a:ln>
                <a:solidFill>
                  <a:schemeClr val="tx1"/>
                </a:solidFill>
                <a:effectLst/>
                <a:latin typeface="Arial" panose="020B0604020202020204" pitchFamily="34" charset="0"/>
              </a:rPr>
              <a:t> (24 klasy, znane warunki)</a:t>
            </a:r>
          </a:p>
          <a:p>
            <a:pPr defTabSz="914400" eaLnBrk="0" fontAlgn="base" hangingPunct="0">
              <a:spcBef>
                <a:spcPct val="0"/>
              </a:spcBef>
              <a:spcAft>
                <a:spcPct val="0"/>
              </a:spcAft>
            </a:pPr>
            <a:r>
              <a:rPr kumimoji="0" lang="pl-PL" altLang="pl-PL" sz="1800" b="0" i="0" u="none" strike="noStrike" cap="none" normalizeH="0" baseline="0" dirty="0">
                <a:ln>
                  <a:noFill/>
                </a:ln>
                <a:solidFill>
                  <a:schemeClr val="tx1"/>
                </a:solidFill>
                <a:effectLst/>
                <a:latin typeface="Arial" panose="020B0604020202020204" pitchFamily="34" charset="0"/>
              </a:rPr>
              <a:t>Cechy „</a:t>
            </a:r>
            <a:r>
              <a:rPr kumimoji="0" lang="pl-PL" altLang="pl-PL" sz="1800" b="0" i="0" u="none" strike="noStrike" cap="none" normalizeH="0" baseline="0" dirty="0" err="1">
                <a:ln>
                  <a:noFill/>
                </a:ln>
                <a:solidFill>
                  <a:schemeClr val="tx1"/>
                </a:solidFill>
                <a:effectLst/>
                <a:latin typeface="Arial" panose="020B0604020202020204" pitchFamily="34" charset="0"/>
              </a:rPr>
              <a:t>robust</a:t>
            </a:r>
            <a:r>
              <a:rPr kumimoji="0" lang="pl-PL" altLang="pl-PL" sz="1800" b="0" i="0" u="none" strike="noStrike" cap="none" normalizeH="0" baseline="0" dirty="0">
                <a:ln>
                  <a:noFill/>
                </a:ln>
                <a:solidFill>
                  <a:schemeClr val="tx1"/>
                </a:solidFill>
                <a:effectLst/>
                <a:latin typeface="Arial" panose="020B0604020202020204" pitchFamily="34" charset="0"/>
              </a:rPr>
              <a:t>”:</a:t>
            </a:r>
          </a:p>
          <a:p>
            <a:pPr defTabSz="914400" eaLnBrk="0" fontAlgn="base" hangingPunct="0">
              <a:spcBef>
                <a:spcPct val="0"/>
              </a:spcBef>
              <a:spcAft>
                <a:spcPct val="0"/>
              </a:spcAft>
            </a:pPr>
            <a:r>
              <a:rPr kumimoji="0" lang="pl-PL" altLang="pl-PL" sz="1800" b="0" i="0" u="none" strike="noStrike" cap="none" normalizeH="0" baseline="0" dirty="0" err="1">
                <a:ln>
                  <a:noFill/>
                </a:ln>
                <a:solidFill>
                  <a:schemeClr val="tx1"/>
                </a:solidFill>
                <a:effectLst/>
                <a:latin typeface="Arial" panose="020B0604020202020204" pitchFamily="34" charset="0"/>
              </a:rPr>
              <a:t>binowanie</a:t>
            </a:r>
            <a:r>
              <a:rPr kumimoji="0" lang="pl-PL" altLang="pl-PL" sz="1800" b="0" i="0" u="none" strike="noStrike" cap="none" normalizeH="0" baseline="0" dirty="0">
                <a:ln>
                  <a:noFill/>
                </a:ln>
                <a:solidFill>
                  <a:schemeClr val="tx1"/>
                </a:solidFill>
                <a:effectLst/>
                <a:latin typeface="Arial" panose="020B0604020202020204" pitchFamily="34" charset="0"/>
              </a:rPr>
              <a:t> co 4 h: </a:t>
            </a:r>
            <a:r>
              <a:rPr kumimoji="0" lang="pl-PL" altLang="pl-PL" sz="1800" b="1" i="0" u="none" strike="noStrike" cap="none" normalizeH="0" baseline="0" dirty="0">
                <a:ln>
                  <a:noFill/>
                </a:ln>
                <a:solidFill>
                  <a:schemeClr val="tx1"/>
                </a:solidFill>
                <a:effectLst/>
                <a:latin typeface="Arial" panose="020B0604020202020204" pitchFamily="34" charset="0"/>
              </a:rPr>
              <a:t>~93% </a:t>
            </a:r>
            <a:r>
              <a:rPr kumimoji="0" lang="pl-PL" altLang="pl-PL" sz="1800" b="1" i="0" u="none" strike="noStrike" cap="none" normalizeH="0" baseline="0" dirty="0" err="1">
                <a:ln>
                  <a:noFill/>
                </a:ln>
                <a:solidFill>
                  <a:schemeClr val="tx1"/>
                </a:solidFill>
                <a:effectLst/>
                <a:latin typeface="Arial" panose="020B0604020202020204" pitchFamily="34" charset="0"/>
              </a:rPr>
              <a:t>accuracy</a:t>
            </a:r>
            <a:r>
              <a:rPr kumimoji="0" lang="pl-PL" altLang="pl-PL" sz="1800" b="0" i="0" u="none" strike="noStrike" cap="none" normalizeH="0" baseline="0" dirty="0">
                <a:ln>
                  <a:noFill/>
                </a:ln>
                <a:solidFill>
                  <a:schemeClr val="tx1"/>
                </a:solidFill>
                <a:effectLst/>
                <a:latin typeface="Arial" panose="020B0604020202020204" pitchFamily="34" charset="0"/>
              </a:rPr>
              <a:t>, </a:t>
            </a:r>
            <a:r>
              <a:rPr kumimoji="0" lang="pl-PL" altLang="pl-PL" sz="1800" b="0" i="0" u="none" strike="noStrike" cap="none" normalizeH="0" baseline="0" dirty="0" err="1">
                <a:ln>
                  <a:noFill/>
                </a:ln>
                <a:solidFill>
                  <a:schemeClr val="tx1"/>
                </a:solidFill>
                <a:effectLst/>
                <a:latin typeface="Arial" panose="020B0604020202020204" pitchFamily="34" charset="0"/>
              </a:rPr>
              <a:t>circular</a:t>
            </a:r>
            <a:r>
              <a:rPr kumimoji="0" lang="pl-PL" altLang="pl-PL" sz="1800" b="0" i="0" u="none" strike="noStrike" cap="none" normalizeH="0" baseline="0" dirty="0">
                <a:ln>
                  <a:noFill/>
                </a:ln>
                <a:solidFill>
                  <a:schemeClr val="tx1"/>
                </a:solidFill>
                <a:effectLst/>
                <a:latin typeface="Arial" panose="020B0604020202020204" pitchFamily="34" charset="0"/>
              </a:rPr>
              <a:t> MAE ≈ </a:t>
            </a:r>
            <a:r>
              <a:rPr kumimoji="0" lang="pl-PL" altLang="pl-PL" sz="1800" b="1" i="0" u="none" strike="noStrike" cap="none" normalizeH="0" baseline="0" dirty="0">
                <a:ln>
                  <a:noFill/>
                </a:ln>
                <a:solidFill>
                  <a:schemeClr val="tx1"/>
                </a:solidFill>
                <a:effectLst/>
                <a:latin typeface="Arial" panose="020B0604020202020204" pitchFamily="34" charset="0"/>
              </a:rPr>
              <a:t>1.16 h</a:t>
            </a:r>
            <a:endParaRPr kumimoji="0" lang="pl-PL" altLang="pl-PL" sz="1800" b="0" i="0" u="none" strike="noStrike" cap="none" normalizeH="0" baseline="0" dirty="0">
              <a:ln>
                <a:noFill/>
              </a:ln>
              <a:solidFill>
                <a:schemeClr val="tx1"/>
              </a:solidFill>
              <a:effectLst/>
              <a:latin typeface="Arial" panose="020B0604020202020204" pitchFamily="34" charset="0"/>
            </a:endParaRPr>
          </a:p>
          <a:p>
            <a:pPr defTabSz="914400" eaLnBrk="0" fontAlgn="base" hangingPunct="0">
              <a:spcBef>
                <a:spcPct val="0"/>
              </a:spcBef>
              <a:spcAft>
                <a:spcPct val="0"/>
              </a:spcAft>
            </a:pPr>
            <a:r>
              <a:rPr kumimoji="0" lang="pl-PL" altLang="pl-PL" sz="1800" b="0" i="0" u="none" strike="noStrike" cap="none" normalizeH="0" baseline="0" dirty="0">
                <a:ln>
                  <a:noFill/>
                </a:ln>
                <a:solidFill>
                  <a:schemeClr val="tx1"/>
                </a:solidFill>
                <a:effectLst/>
                <a:latin typeface="Arial" panose="020B0604020202020204" pitchFamily="34" charset="0"/>
              </a:rPr>
              <a:t>regresja cykliczna: MAE ≈ </a:t>
            </a:r>
            <a:r>
              <a:rPr kumimoji="0" lang="pl-PL" altLang="pl-PL" sz="1800" b="1" i="0" u="none" strike="noStrike" cap="none" normalizeH="0" baseline="0" dirty="0">
                <a:ln>
                  <a:noFill/>
                </a:ln>
                <a:solidFill>
                  <a:schemeClr val="tx1"/>
                </a:solidFill>
                <a:effectLst/>
                <a:latin typeface="Arial" panose="020B0604020202020204" pitchFamily="34" charset="0"/>
              </a:rPr>
              <a:t>0.36 h (22 min)</a:t>
            </a:r>
            <a:r>
              <a:rPr kumimoji="0" lang="pl-PL" altLang="pl-PL" sz="1800" b="0" i="0" u="none" strike="noStrike" cap="none" normalizeH="0" baseline="0" dirty="0">
                <a:ln>
                  <a:noFill/>
                </a:ln>
                <a:solidFill>
                  <a:schemeClr val="tx1"/>
                </a:solidFill>
                <a:effectLst/>
                <a:latin typeface="Arial" panose="020B0604020202020204" pitchFamily="34" charset="0"/>
              </a:rPr>
              <a:t>, P90 ≈ </a:t>
            </a:r>
            <a:r>
              <a:rPr kumimoji="0" lang="pl-PL" altLang="pl-PL" sz="1800" b="1" i="0" u="none" strike="noStrike" cap="none" normalizeH="0" baseline="0" dirty="0">
                <a:ln>
                  <a:noFill/>
                </a:ln>
                <a:solidFill>
                  <a:schemeClr val="tx1"/>
                </a:solidFill>
                <a:effectLst/>
                <a:latin typeface="Arial" panose="020B0604020202020204" pitchFamily="34" charset="0"/>
              </a:rPr>
              <a:t>1.17 h</a:t>
            </a:r>
            <a:endParaRPr kumimoji="0" lang="pl-PL" altLang="pl-PL" sz="1800" b="0" i="0" u="none" strike="noStrike" cap="none" normalizeH="0" baseline="0" dirty="0">
              <a:ln>
                <a:noFill/>
              </a:ln>
              <a:solidFill>
                <a:schemeClr val="tx1"/>
              </a:solidFill>
              <a:effectLst/>
              <a:latin typeface="Arial" panose="020B0604020202020204" pitchFamily="34" charset="0"/>
            </a:endParaRPr>
          </a:p>
          <a:p>
            <a:pPr defTabSz="914400" eaLnBrk="0" fontAlgn="base" hangingPunct="0">
              <a:spcBef>
                <a:spcPct val="0"/>
              </a:spcBef>
              <a:spcAft>
                <a:spcPct val="0"/>
              </a:spcAft>
            </a:pPr>
            <a:r>
              <a:rPr kumimoji="0" lang="pl-PL" altLang="pl-PL" sz="1800" b="0" i="0" u="none" strike="noStrike" cap="none" normalizeH="0" baseline="0" dirty="0">
                <a:ln>
                  <a:noFill/>
                </a:ln>
                <a:solidFill>
                  <a:schemeClr val="tx1"/>
                </a:solidFill>
                <a:effectLst/>
                <a:latin typeface="Arial" panose="020B0604020202020204" pitchFamily="34" charset="0"/>
              </a:rPr>
              <a:t>Modele głębokie:</a:t>
            </a:r>
          </a:p>
          <a:p>
            <a:pPr defTabSz="914400" eaLnBrk="0" fontAlgn="base" hangingPunct="0">
              <a:spcBef>
                <a:spcPct val="0"/>
              </a:spcBef>
              <a:spcAft>
                <a:spcPct val="0"/>
              </a:spcAft>
            </a:pPr>
            <a:r>
              <a:rPr kumimoji="0" lang="pl-PL" altLang="pl-PL" sz="1800" b="0" i="0" u="none" strike="noStrike" cap="none" normalizeH="0" baseline="0" dirty="0">
                <a:ln>
                  <a:noFill/>
                </a:ln>
                <a:solidFill>
                  <a:schemeClr val="tx1"/>
                </a:solidFill>
                <a:effectLst/>
                <a:latin typeface="Arial" panose="020B0604020202020204" pitchFamily="34" charset="0"/>
              </a:rPr>
              <a:t>MLP: MAE ≈ </a:t>
            </a:r>
            <a:r>
              <a:rPr kumimoji="0" lang="pl-PL" altLang="pl-PL" sz="1800" b="1" i="0" u="none" strike="noStrike" cap="none" normalizeH="0" baseline="0" dirty="0">
                <a:ln>
                  <a:noFill/>
                </a:ln>
                <a:solidFill>
                  <a:schemeClr val="tx1"/>
                </a:solidFill>
                <a:effectLst/>
                <a:latin typeface="Arial" panose="020B0604020202020204" pitchFamily="34" charset="0"/>
              </a:rPr>
              <a:t>0.54 h</a:t>
            </a:r>
            <a:endParaRPr kumimoji="0" lang="pl-PL" altLang="pl-PL" sz="1800" b="0" i="0" u="none" strike="noStrike" cap="none" normalizeH="0" baseline="0" dirty="0">
              <a:ln>
                <a:noFill/>
              </a:ln>
              <a:solidFill>
                <a:schemeClr val="tx1"/>
              </a:solidFill>
              <a:effectLst/>
              <a:latin typeface="Arial" panose="020B0604020202020204" pitchFamily="34" charset="0"/>
            </a:endParaRPr>
          </a:p>
          <a:p>
            <a:pPr defTabSz="914400" eaLnBrk="0" fontAlgn="base" hangingPunct="0">
              <a:spcBef>
                <a:spcPct val="0"/>
              </a:spcBef>
              <a:spcAft>
                <a:spcPct val="0"/>
              </a:spcAft>
            </a:pPr>
            <a:r>
              <a:rPr kumimoji="0" lang="pl-PL" altLang="pl-PL" sz="1800" b="0" i="0" u="none" strike="noStrike" cap="none" normalizeH="0" baseline="0" dirty="0">
                <a:ln>
                  <a:noFill/>
                </a:ln>
                <a:solidFill>
                  <a:schemeClr val="tx1"/>
                </a:solidFill>
                <a:effectLst/>
                <a:latin typeface="Arial" panose="020B0604020202020204" pitchFamily="34" charset="0"/>
              </a:rPr>
              <a:t>CNN end-to-end: </a:t>
            </a:r>
            <a:r>
              <a:rPr kumimoji="0" lang="pl-PL" altLang="pl-PL" sz="1800" b="1" i="0" u="none" strike="noStrike" cap="none" normalizeH="0" baseline="0" dirty="0">
                <a:ln>
                  <a:noFill/>
                </a:ln>
                <a:solidFill>
                  <a:schemeClr val="tx1"/>
                </a:solidFill>
                <a:effectLst/>
                <a:latin typeface="Arial" panose="020B0604020202020204" pitchFamily="34" charset="0"/>
              </a:rPr>
              <a:t>~71–72% </a:t>
            </a:r>
            <a:r>
              <a:rPr kumimoji="0" lang="pl-PL" altLang="pl-PL" sz="1800" b="1" i="0" u="none" strike="noStrike" cap="none" normalizeH="0" baseline="0" dirty="0" err="1">
                <a:ln>
                  <a:noFill/>
                </a:ln>
                <a:solidFill>
                  <a:schemeClr val="tx1"/>
                </a:solidFill>
                <a:effectLst/>
                <a:latin typeface="Arial" panose="020B0604020202020204" pitchFamily="34" charset="0"/>
              </a:rPr>
              <a:t>accuracy</a:t>
            </a:r>
            <a:endParaRPr kumimoji="0" lang="pl-PL" altLang="pl-PL" sz="1800" b="0" i="0" u="none" strike="noStrike" cap="none" normalizeH="0" baseline="0" dirty="0">
              <a:ln>
                <a:noFill/>
              </a:ln>
              <a:solidFill>
                <a:schemeClr val="tx1"/>
              </a:solidFill>
              <a:effectLst/>
              <a:latin typeface="Arial" panose="020B0604020202020204" pitchFamily="34" charset="0"/>
            </a:endParaRPr>
          </a:p>
          <a:p>
            <a:pPr defTabSz="914400" eaLnBrk="0" fontAlgn="base" hangingPunct="0">
              <a:spcBef>
                <a:spcPct val="0"/>
              </a:spcBef>
              <a:spcAft>
                <a:spcPct val="0"/>
              </a:spcAft>
            </a:pPr>
            <a:r>
              <a:rPr kumimoji="0" lang="pl-PL" altLang="pl-PL" sz="1800" b="0" i="0" u="none" strike="noStrike" cap="none" normalizeH="0" baseline="0" dirty="0">
                <a:ln>
                  <a:noFill/>
                </a:ln>
                <a:solidFill>
                  <a:schemeClr val="tx1"/>
                </a:solidFill>
                <a:effectLst/>
                <a:latin typeface="Arial" panose="020B0604020202020204" pitchFamily="34" charset="0"/>
              </a:rPr>
              <a:t>Wszystkie wyniki istotnie lepsze od losowych</a:t>
            </a:r>
          </a:p>
          <a:p>
            <a:pPr defTabSz="914400" eaLnBrk="0" fontAlgn="base" hangingPunct="0">
              <a:spcBef>
                <a:spcPct val="0"/>
              </a:spcBef>
              <a:spcAft>
                <a:spcPct val="0"/>
              </a:spcAft>
            </a:pPr>
            <a:r>
              <a:rPr kumimoji="0" lang="pl-PL" altLang="pl-PL" sz="1800" b="0" i="0" u="none" strike="noStrike" cap="none" normalizeH="0" baseline="0" dirty="0">
                <a:ln>
                  <a:noFill/>
                </a:ln>
                <a:solidFill>
                  <a:schemeClr val="tx1"/>
                </a:solidFill>
                <a:effectLst/>
                <a:latin typeface="Arial" panose="020B0604020202020204" pitchFamily="34" charset="0"/>
              </a:rPr>
              <a:t>Ograniczenie: </a:t>
            </a:r>
            <a:r>
              <a:rPr kumimoji="0" lang="pl-PL" altLang="pl-PL" sz="1800" b="0" i="0" u="none" strike="noStrike" cap="none" normalizeH="0" baseline="0" dirty="0" err="1">
                <a:ln>
                  <a:noFill/>
                </a:ln>
                <a:solidFill>
                  <a:schemeClr val="tx1"/>
                </a:solidFill>
                <a:effectLst/>
                <a:latin typeface="Arial" panose="020B0604020202020204" pitchFamily="34" charset="0"/>
              </a:rPr>
              <a:t>split</a:t>
            </a:r>
            <a:r>
              <a:rPr kumimoji="0" lang="pl-PL" altLang="pl-PL" sz="1800" b="0" i="0" u="none" strike="noStrike" cap="none" normalizeH="0" baseline="0" dirty="0">
                <a:ln>
                  <a:noFill/>
                </a:ln>
                <a:solidFill>
                  <a:schemeClr val="tx1"/>
                </a:solidFill>
                <a:effectLst/>
                <a:latin typeface="Arial" panose="020B0604020202020204" pitchFamily="34" charset="0"/>
              </a:rPr>
              <a:t> losowy → głównie interpolacja w obrębie tego samego rozkładu</a:t>
            </a:r>
          </a:p>
          <a:p>
            <a:pPr defTabSz="914400" eaLnBrk="0" fontAlgn="base" hangingPunct="0">
              <a:spcBef>
                <a:spcPct val="0"/>
              </a:spcBef>
              <a:spcAft>
                <a:spcPct val="0"/>
              </a:spcAft>
            </a:pPr>
            <a:r>
              <a:rPr kumimoji="0" lang="pl-PL" altLang="pl-PL" sz="1800" b="0" i="0" u="none" strike="noStrike" cap="none" normalizeH="0" baseline="0" dirty="0">
                <a:ln>
                  <a:noFill/>
                </a:ln>
                <a:solidFill>
                  <a:schemeClr val="tx1"/>
                </a:solidFill>
                <a:effectLst/>
                <a:latin typeface="Arial" panose="020B0604020202020204" pitchFamily="34" charset="0"/>
              </a:rPr>
              <a:t>Następny krok: </a:t>
            </a:r>
            <a:r>
              <a:rPr kumimoji="0" lang="pl-PL" altLang="pl-PL" sz="1800" b="1" i="0" u="none" strike="noStrike" cap="none" normalizeH="0" baseline="0" dirty="0">
                <a:ln>
                  <a:noFill/>
                </a:ln>
                <a:solidFill>
                  <a:schemeClr val="tx1"/>
                </a:solidFill>
                <a:effectLst/>
                <a:latin typeface="Arial" panose="020B0604020202020204" pitchFamily="34" charset="0"/>
              </a:rPr>
              <a:t>walidacja czasowa (po dniach)</a:t>
            </a:r>
            <a:r>
              <a:rPr kumimoji="0" lang="pl-PL" altLang="pl-PL" sz="1800" b="0" i="0" u="none" strike="noStrike" cap="none" normalizeH="0" baseline="0" dirty="0">
                <a:ln>
                  <a:noFill/>
                </a:ln>
                <a:solidFill>
                  <a:schemeClr val="tx1"/>
                </a:solidFill>
                <a:effectLst/>
                <a:latin typeface="Arial" panose="020B0604020202020204" pitchFamily="34" charset="0"/>
              </a:rPr>
              <a:t> i optymalizacja pod </a:t>
            </a:r>
            <a:r>
              <a:rPr kumimoji="0" lang="pl-PL" altLang="pl-PL" sz="1800" b="1" i="0" u="none" strike="noStrike" cap="none" normalizeH="0" baseline="0" dirty="0" err="1">
                <a:ln>
                  <a:noFill/>
                </a:ln>
                <a:solidFill>
                  <a:schemeClr val="tx1"/>
                </a:solidFill>
                <a:effectLst/>
                <a:latin typeface="Arial" panose="020B0604020202020204" pitchFamily="34" charset="0"/>
              </a:rPr>
              <a:t>Raspberry</a:t>
            </a:r>
            <a:r>
              <a:rPr kumimoji="0" lang="pl-PL" altLang="pl-PL" sz="1800" b="1" i="0" u="none" strike="noStrike" cap="none" normalizeH="0" baseline="0" dirty="0">
                <a:ln>
                  <a:noFill/>
                </a:ln>
                <a:solidFill>
                  <a:schemeClr val="tx1"/>
                </a:solidFill>
                <a:effectLst/>
                <a:latin typeface="Arial" panose="020B0604020202020204" pitchFamily="34" charset="0"/>
              </a:rPr>
              <a:t> Pi</a:t>
            </a:r>
            <a:endParaRPr kumimoji="0" lang="pl-PL" altLang="pl-PL"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2C0199E2-C37E-CB05-AF35-73430A7664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DD0152-90F7-EA8D-36A2-7962C0B33DA4}"/>
              </a:ext>
            </a:extLst>
          </p:cNvPr>
          <p:cNvSpPr>
            <a:spLocks noGrp="1"/>
          </p:cNvSpPr>
          <p:nvPr>
            <p:ph type="title"/>
          </p:nvPr>
        </p:nvSpPr>
        <p:spPr/>
        <p:txBody>
          <a:bodyPr/>
          <a:lstStyle/>
          <a:p>
            <a:r>
              <a:rPr lang="pl-PL" sz="3600" noProof="0" dirty="0">
                <a:solidFill>
                  <a:srgbClr val="1A1A1A"/>
                </a:solidFill>
                <a:latin typeface="Calibri"/>
              </a:rPr>
              <a:t>Kolejne kroki</a:t>
            </a:r>
          </a:p>
        </p:txBody>
      </p:sp>
      <p:sp>
        <p:nvSpPr>
          <p:cNvPr id="3" name="Content Placeholder 2">
            <a:extLst>
              <a:ext uri="{FF2B5EF4-FFF2-40B4-BE49-F238E27FC236}">
                <a16:creationId xmlns:a16="http://schemas.microsoft.com/office/drawing/2014/main" id="{0B8E2EAB-F2F7-7A87-CF15-F43EBE5B9C75}"/>
              </a:ext>
            </a:extLst>
          </p:cNvPr>
          <p:cNvSpPr>
            <a:spLocks noGrp="1"/>
          </p:cNvSpPr>
          <p:nvPr>
            <p:ph idx="1"/>
          </p:nvPr>
        </p:nvSpPr>
        <p:spPr/>
        <p:txBody>
          <a:bodyPr/>
          <a:lstStyle/>
          <a:p>
            <a:r>
              <a:rPr lang="pl-PL" sz="2200" noProof="0" dirty="0">
                <a:solidFill>
                  <a:srgbClr val="1A1A1A"/>
                </a:solidFill>
                <a:latin typeface="Calibri"/>
              </a:rPr>
              <a:t>Ustabilizować ewaluację (</a:t>
            </a:r>
            <a:r>
              <a:rPr lang="pl-PL" sz="2200" noProof="0" dirty="0" err="1">
                <a:solidFill>
                  <a:srgbClr val="1A1A1A"/>
                </a:solidFill>
                <a:latin typeface="Calibri"/>
              </a:rPr>
              <a:t>time-based</a:t>
            </a:r>
            <a:r>
              <a:rPr lang="pl-PL" sz="2200" noProof="0" dirty="0">
                <a:solidFill>
                  <a:srgbClr val="1A1A1A"/>
                </a:solidFill>
                <a:latin typeface="Calibri"/>
              </a:rPr>
              <a:t> </a:t>
            </a:r>
            <a:r>
              <a:rPr lang="pl-PL" sz="2200" noProof="0" dirty="0" err="1">
                <a:solidFill>
                  <a:srgbClr val="1A1A1A"/>
                </a:solidFill>
                <a:latin typeface="Calibri"/>
              </a:rPr>
              <a:t>split</a:t>
            </a:r>
            <a:r>
              <a:rPr lang="pl-PL" sz="2200" noProof="0" dirty="0">
                <a:solidFill>
                  <a:srgbClr val="1A1A1A"/>
                </a:solidFill>
                <a:latin typeface="Calibri"/>
              </a:rPr>
              <a:t> jako standard)</a:t>
            </a:r>
          </a:p>
          <a:p>
            <a:r>
              <a:rPr lang="pl-PL" sz="2200" noProof="0" dirty="0">
                <a:solidFill>
                  <a:srgbClr val="1A1A1A"/>
                </a:solidFill>
                <a:latin typeface="Calibri"/>
              </a:rPr>
              <a:t>Walidacja na innych kamerach/lokalizacjach (generalizacja)</a:t>
            </a:r>
          </a:p>
          <a:p>
            <a:r>
              <a:rPr lang="pl-PL" sz="2200" noProof="0" dirty="0">
                <a:solidFill>
                  <a:srgbClr val="1A1A1A"/>
                </a:solidFill>
                <a:latin typeface="Calibri"/>
              </a:rPr>
              <a:t>Monitoring </a:t>
            </a:r>
            <a:r>
              <a:rPr lang="pl-PL" sz="2200" noProof="0" dirty="0" err="1">
                <a:solidFill>
                  <a:srgbClr val="1A1A1A"/>
                </a:solidFill>
                <a:latin typeface="Calibri"/>
              </a:rPr>
              <a:t>driftu</a:t>
            </a:r>
            <a:r>
              <a:rPr lang="pl-PL" sz="2200" noProof="0" dirty="0">
                <a:solidFill>
                  <a:srgbClr val="1A1A1A"/>
                </a:solidFill>
                <a:latin typeface="Calibri"/>
              </a:rPr>
              <a:t> (pogoda/sezon) i strategia </a:t>
            </a:r>
            <a:r>
              <a:rPr lang="pl-PL" sz="2200" noProof="0" dirty="0" err="1">
                <a:solidFill>
                  <a:srgbClr val="1A1A1A"/>
                </a:solidFill>
                <a:latin typeface="Calibri"/>
              </a:rPr>
              <a:t>retrain</a:t>
            </a:r>
            <a:endParaRPr lang="pl-PL" sz="2200" noProof="0" dirty="0">
              <a:solidFill>
                <a:srgbClr val="1A1A1A"/>
              </a:solidFill>
              <a:latin typeface="Calibri"/>
            </a:endParaRPr>
          </a:p>
          <a:p>
            <a:r>
              <a:rPr lang="pl-PL" sz="2200" noProof="0" dirty="0">
                <a:solidFill>
                  <a:srgbClr val="1A1A1A"/>
                </a:solidFill>
                <a:latin typeface="Calibri"/>
              </a:rPr>
              <a:t>Ewentualnie: transfer learning + augmentacje</a:t>
            </a:r>
          </a:p>
          <a:p>
            <a:r>
              <a:rPr lang="pl-PL" sz="2200" noProof="0" dirty="0">
                <a:solidFill>
                  <a:srgbClr val="1A1A1A"/>
                </a:solidFill>
                <a:latin typeface="Calibri"/>
              </a:rPr>
              <a:t>Zmiana kamery</a:t>
            </a:r>
          </a:p>
        </p:txBody>
      </p:sp>
      <p:sp>
        <p:nvSpPr>
          <p:cNvPr id="4" name="Rectangle 3">
            <a:extLst>
              <a:ext uri="{FF2B5EF4-FFF2-40B4-BE49-F238E27FC236}">
                <a16:creationId xmlns:a16="http://schemas.microsoft.com/office/drawing/2014/main" id="{D0B6B9B2-8ED6-2FB2-E78A-11BF152FBA32}"/>
              </a:ext>
            </a:extLst>
          </p:cNvPr>
          <p:cNvSpPr/>
          <p:nvPr/>
        </p:nvSpPr>
        <p:spPr>
          <a:xfrm>
            <a:off x="0" y="0"/>
            <a:ext cx="12191695" cy="164592"/>
          </a:xfrm>
          <a:prstGeom prst="rect">
            <a:avLst/>
          </a:prstGeom>
          <a:solidFill>
            <a:srgbClr val="1F4E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noProof="0" dirty="0"/>
          </a:p>
        </p:txBody>
      </p:sp>
      <p:sp>
        <p:nvSpPr>
          <p:cNvPr id="5" name="TextBox 4">
            <a:extLst>
              <a:ext uri="{FF2B5EF4-FFF2-40B4-BE49-F238E27FC236}">
                <a16:creationId xmlns:a16="http://schemas.microsoft.com/office/drawing/2014/main" id="{6F6C6A9A-80A1-92F5-9E93-4D29E19F3954}"/>
              </a:ext>
            </a:extLst>
          </p:cNvPr>
          <p:cNvSpPr txBox="1"/>
          <p:nvPr/>
        </p:nvSpPr>
        <p:spPr>
          <a:xfrm>
            <a:off x="457200" y="6446520"/>
            <a:ext cx="11277295" cy="274320"/>
          </a:xfrm>
          <a:prstGeom prst="rect">
            <a:avLst/>
          </a:prstGeom>
          <a:noFill/>
        </p:spPr>
        <p:txBody>
          <a:bodyPr wrap="none">
            <a:spAutoFit/>
          </a:bodyPr>
          <a:lstStyle/>
          <a:p>
            <a:pPr>
              <a:defRPr sz="1200">
                <a:solidFill>
                  <a:srgbClr val="666666"/>
                </a:solidFill>
                <a:latin typeface="Calibri"/>
              </a:defRPr>
            </a:pPr>
            <a:r>
              <a:rPr lang="pl-PL" noProof="0" dirty="0"/>
              <a:t>ZegarBiologiczny  |  16/16</a:t>
            </a:r>
          </a:p>
        </p:txBody>
      </p:sp>
      <p:pic>
        <p:nvPicPr>
          <p:cNvPr id="6" name="Obraz 5">
            <a:extLst>
              <a:ext uri="{FF2B5EF4-FFF2-40B4-BE49-F238E27FC236}">
                <a16:creationId xmlns:a16="http://schemas.microsoft.com/office/drawing/2014/main" id="{5BC2FBE6-931D-E65E-BCD2-9C126BD535FB}"/>
              </a:ext>
            </a:extLst>
          </p:cNvPr>
          <p:cNvPicPr>
            <a:picLocks noChangeAspect="1"/>
          </p:cNvPicPr>
          <p:nvPr/>
        </p:nvPicPr>
        <p:blipFill>
          <a:blip r:embed="rId3"/>
          <a:stretch>
            <a:fillRect/>
          </a:stretch>
        </p:blipFill>
        <p:spPr>
          <a:xfrm>
            <a:off x="8110330" y="1600200"/>
            <a:ext cx="3062498" cy="4061742"/>
          </a:xfrm>
          <a:prstGeom prst="rect">
            <a:avLst/>
          </a:prstGeom>
        </p:spPr>
      </p:pic>
      <p:cxnSp>
        <p:nvCxnSpPr>
          <p:cNvPr id="8" name="Łącznik prosty ze strzałką 7">
            <a:extLst>
              <a:ext uri="{FF2B5EF4-FFF2-40B4-BE49-F238E27FC236}">
                <a16:creationId xmlns:a16="http://schemas.microsoft.com/office/drawing/2014/main" id="{74181E11-33F7-404B-F46D-B6DD5E53E2AF}"/>
              </a:ext>
            </a:extLst>
          </p:cNvPr>
          <p:cNvCxnSpPr/>
          <p:nvPr/>
        </p:nvCxnSpPr>
        <p:spPr>
          <a:xfrm>
            <a:off x="2854411" y="3429000"/>
            <a:ext cx="6820930" cy="574589"/>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067455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95F4BF26-9087-0C20-73FA-8C2C6C2221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69F00F-E8F0-6141-CA3D-229F9FED8C2B}"/>
              </a:ext>
            </a:extLst>
          </p:cNvPr>
          <p:cNvSpPr>
            <a:spLocks noGrp="1"/>
          </p:cNvSpPr>
          <p:nvPr>
            <p:ph type="title"/>
          </p:nvPr>
        </p:nvSpPr>
        <p:spPr/>
        <p:txBody>
          <a:bodyPr/>
          <a:lstStyle/>
          <a:p>
            <a:r>
              <a:rPr lang="pl-PL" sz="3600" noProof="0" dirty="0">
                <a:solidFill>
                  <a:schemeClr val="bg1"/>
                </a:solidFill>
                <a:latin typeface="Calibri"/>
              </a:rPr>
              <a:t>To nie jest koniec</a:t>
            </a:r>
          </a:p>
        </p:txBody>
      </p:sp>
      <p:sp>
        <p:nvSpPr>
          <p:cNvPr id="4" name="Rectangle 3">
            <a:extLst>
              <a:ext uri="{FF2B5EF4-FFF2-40B4-BE49-F238E27FC236}">
                <a16:creationId xmlns:a16="http://schemas.microsoft.com/office/drawing/2014/main" id="{9D5EE0A8-5A3F-1FAD-2A69-B8AC2C17AD8A}"/>
              </a:ext>
            </a:extLst>
          </p:cNvPr>
          <p:cNvSpPr/>
          <p:nvPr/>
        </p:nvSpPr>
        <p:spPr>
          <a:xfrm>
            <a:off x="0" y="0"/>
            <a:ext cx="12191695" cy="164592"/>
          </a:xfrm>
          <a:prstGeom prst="rect">
            <a:avLst/>
          </a:prstGeom>
          <a:solidFill>
            <a:srgbClr val="1F4E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noProof="0" dirty="0"/>
          </a:p>
        </p:txBody>
      </p:sp>
      <p:sp>
        <p:nvSpPr>
          <p:cNvPr id="5" name="TextBox 4">
            <a:extLst>
              <a:ext uri="{FF2B5EF4-FFF2-40B4-BE49-F238E27FC236}">
                <a16:creationId xmlns:a16="http://schemas.microsoft.com/office/drawing/2014/main" id="{9DAFEBB4-DEFB-35CB-B0A1-11655EEAF89F}"/>
              </a:ext>
            </a:extLst>
          </p:cNvPr>
          <p:cNvSpPr txBox="1"/>
          <p:nvPr/>
        </p:nvSpPr>
        <p:spPr>
          <a:xfrm>
            <a:off x="457200" y="6446520"/>
            <a:ext cx="11277295" cy="274320"/>
          </a:xfrm>
          <a:prstGeom prst="rect">
            <a:avLst/>
          </a:prstGeom>
          <a:noFill/>
        </p:spPr>
        <p:txBody>
          <a:bodyPr wrap="square">
            <a:spAutoFit/>
          </a:bodyPr>
          <a:lstStyle/>
          <a:p>
            <a:pPr>
              <a:defRPr sz="1200">
                <a:solidFill>
                  <a:srgbClr val="666666"/>
                </a:solidFill>
                <a:latin typeface="Calibri"/>
              </a:defRPr>
            </a:pPr>
            <a:r>
              <a:rPr lang="pl-PL" noProof="0" dirty="0"/>
              <a:t>ZegarBiologiczny  |  16/16</a:t>
            </a:r>
          </a:p>
        </p:txBody>
      </p:sp>
      <p:sp>
        <p:nvSpPr>
          <p:cNvPr id="9" name="Symbol zastępczy zawartości 8">
            <a:extLst>
              <a:ext uri="{FF2B5EF4-FFF2-40B4-BE49-F238E27FC236}">
                <a16:creationId xmlns:a16="http://schemas.microsoft.com/office/drawing/2014/main" id="{577EB068-6D94-B2C9-FBDC-1565CE217DC7}"/>
              </a:ext>
            </a:extLst>
          </p:cNvPr>
          <p:cNvSpPr>
            <a:spLocks noGrp="1"/>
          </p:cNvSpPr>
          <p:nvPr>
            <p:ph idx="1"/>
          </p:nvPr>
        </p:nvSpPr>
        <p:spPr>
          <a:xfrm>
            <a:off x="457200" y="5623171"/>
            <a:ext cx="11277294" cy="932689"/>
          </a:xfrm>
        </p:spPr>
        <p:txBody>
          <a:bodyPr/>
          <a:lstStyle/>
          <a:p>
            <a:pPr marL="0" indent="0" algn="r">
              <a:buNone/>
            </a:pPr>
            <a:r>
              <a:rPr lang="pl-PL" dirty="0">
                <a:solidFill>
                  <a:schemeClr val="bg1"/>
                </a:solidFill>
              </a:rPr>
              <a:t>Bo development nigdy się nie kończy</a:t>
            </a:r>
          </a:p>
        </p:txBody>
      </p:sp>
      <p:sp>
        <p:nvSpPr>
          <p:cNvPr id="10" name="pole tekstowe 9">
            <a:extLst>
              <a:ext uri="{FF2B5EF4-FFF2-40B4-BE49-F238E27FC236}">
                <a16:creationId xmlns:a16="http://schemas.microsoft.com/office/drawing/2014/main" id="{80279B7C-BABB-0861-6022-72A52AABAD0D}"/>
              </a:ext>
            </a:extLst>
          </p:cNvPr>
          <p:cNvSpPr txBox="1"/>
          <p:nvPr/>
        </p:nvSpPr>
        <p:spPr>
          <a:xfrm>
            <a:off x="976184" y="1673745"/>
            <a:ext cx="9572062" cy="3693319"/>
          </a:xfrm>
          <a:prstGeom prst="rect">
            <a:avLst/>
          </a:prstGeom>
          <a:noFill/>
        </p:spPr>
        <p:txBody>
          <a:bodyPr wrap="square" rtlCol="0">
            <a:spAutoFit/>
          </a:bodyPr>
          <a:lstStyle/>
          <a:p>
            <a:r>
              <a:rPr lang="pl-PL" dirty="0">
                <a:solidFill>
                  <a:schemeClr val="bg1"/>
                </a:solidFill>
              </a:rPr>
              <a:t>Obrazek na ostatnią stronę tej prezentacji został wygenerowany przez </a:t>
            </a:r>
            <a:r>
              <a:rPr lang="pl-PL" dirty="0" err="1">
                <a:solidFill>
                  <a:schemeClr val="bg1"/>
                </a:solidFill>
              </a:rPr>
              <a:t>Copilota</a:t>
            </a:r>
            <a:r>
              <a:rPr lang="pl-PL" dirty="0">
                <a:solidFill>
                  <a:schemeClr val="bg1"/>
                </a:solidFill>
              </a:rPr>
              <a:t> w przeglądarce Edge na podstawie </a:t>
            </a:r>
            <a:r>
              <a:rPr lang="pl-PL" dirty="0" err="1">
                <a:solidFill>
                  <a:schemeClr val="bg1"/>
                </a:solidFill>
              </a:rPr>
              <a:t>promptu</a:t>
            </a:r>
            <a:r>
              <a:rPr lang="pl-PL" dirty="0">
                <a:solidFill>
                  <a:schemeClr val="bg1"/>
                </a:solidFill>
              </a:rPr>
              <a:t> wygrywanego przez GitHub </a:t>
            </a:r>
            <a:r>
              <a:rPr lang="pl-PL" dirty="0" err="1">
                <a:solidFill>
                  <a:schemeClr val="bg1"/>
                </a:solidFill>
              </a:rPr>
              <a:t>Copilota</a:t>
            </a:r>
            <a:r>
              <a:rPr lang="pl-PL" dirty="0">
                <a:solidFill>
                  <a:schemeClr val="bg1"/>
                </a:solidFill>
              </a:rPr>
              <a:t> w Visual Studio </a:t>
            </a:r>
            <a:r>
              <a:rPr lang="pl-PL" dirty="0" err="1">
                <a:solidFill>
                  <a:schemeClr val="bg1"/>
                </a:solidFill>
              </a:rPr>
              <a:t>Code</a:t>
            </a:r>
            <a:r>
              <a:rPr lang="pl-PL" dirty="0">
                <a:solidFill>
                  <a:schemeClr val="bg1"/>
                </a:solidFill>
              </a:rPr>
              <a:t>, na podstawie analizy zawartości całego repozytorium:</a:t>
            </a:r>
            <a:br>
              <a:rPr lang="pl-PL" dirty="0">
                <a:solidFill>
                  <a:schemeClr val="bg1"/>
                </a:solidFill>
              </a:rPr>
            </a:br>
            <a:br>
              <a:rPr lang="pl-PL" dirty="0">
                <a:solidFill>
                  <a:schemeClr val="bg1"/>
                </a:solidFill>
              </a:rPr>
            </a:br>
            <a:r>
              <a:rPr lang="en-US" i="1" dirty="0">
                <a:solidFill>
                  <a:schemeClr val="bg1"/>
                </a:solidFill>
              </a:rPr>
              <a:t>A clean, minimalist illustration of an AI “biological clock of the sky”: a wide panoramic horizon with real-looking sky smoothly transitioning from night through sunrise, noon, sunset to night again, arranged in a circular 24‑hour dial. In the foreground a small Raspberry Pi with a camera on a tripod, connected by subtle data lines to the circular sky‑clock and simple charts with curves and hour markers, symbolizing machine learning and prediction of time from images. Modern, scientific, calm color palette (deep blues, orange, soft violet), no text, composition suitable as a PowerPoint slide background, 16:9 aspect ratio, high resolution, flat‑illustration mixed with light semi‑realistic details.</a:t>
            </a:r>
            <a:endParaRPr lang="pl-PL" i="1" dirty="0">
              <a:solidFill>
                <a:schemeClr val="bg1"/>
              </a:solidFill>
            </a:endParaRPr>
          </a:p>
          <a:p>
            <a:endParaRPr lang="pl-PL" dirty="0">
              <a:solidFill>
                <a:schemeClr val="bg1"/>
              </a:solidFill>
            </a:endParaRPr>
          </a:p>
          <a:p>
            <a:endParaRPr lang="pl-PL" dirty="0">
              <a:solidFill>
                <a:schemeClr val="bg1"/>
              </a:solidFill>
            </a:endParaRPr>
          </a:p>
        </p:txBody>
      </p:sp>
    </p:spTree>
    <p:extLst>
      <p:ext uri="{BB962C8B-B14F-4D97-AF65-F5344CB8AC3E}">
        <p14:creationId xmlns:p14="http://schemas.microsoft.com/office/powerpoint/2010/main" val="20669345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a:extLst>
            <a:ext uri="{FF2B5EF4-FFF2-40B4-BE49-F238E27FC236}">
              <a16:creationId xmlns:a16="http://schemas.microsoft.com/office/drawing/2014/main" id="{0CEBD3D4-E0F9-1EF5-06D1-0BD19EBDD1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5C8AE8-1295-137D-96ED-2A885F9913AA}"/>
              </a:ext>
            </a:extLst>
          </p:cNvPr>
          <p:cNvSpPr>
            <a:spLocks noGrp="1"/>
          </p:cNvSpPr>
          <p:nvPr>
            <p:ph type="title"/>
          </p:nvPr>
        </p:nvSpPr>
        <p:spPr/>
        <p:txBody>
          <a:bodyPr/>
          <a:lstStyle/>
          <a:p>
            <a:r>
              <a:rPr lang="pl-PL" sz="3600" noProof="0" dirty="0">
                <a:solidFill>
                  <a:schemeClr val="bg1"/>
                </a:solidFill>
                <a:latin typeface="Calibri"/>
              </a:rPr>
              <a:t>To nie jest koniec</a:t>
            </a:r>
          </a:p>
        </p:txBody>
      </p:sp>
      <p:sp>
        <p:nvSpPr>
          <p:cNvPr id="4" name="Rectangle 3">
            <a:extLst>
              <a:ext uri="{FF2B5EF4-FFF2-40B4-BE49-F238E27FC236}">
                <a16:creationId xmlns:a16="http://schemas.microsoft.com/office/drawing/2014/main" id="{F2AC86CA-4138-7244-58F3-D1764DB8B5BA}"/>
              </a:ext>
            </a:extLst>
          </p:cNvPr>
          <p:cNvSpPr/>
          <p:nvPr/>
        </p:nvSpPr>
        <p:spPr>
          <a:xfrm>
            <a:off x="0" y="0"/>
            <a:ext cx="12191695" cy="164592"/>
          </a:xfrm>
          <a:prstGeom prst="rect">
            <a:avLst/>
          </a:prstGeom>
          <a:solidFill>
            <a:srgbClr val="1F4E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noProof="0" dirty="0"/>
          </a:p>
        </p:txBody>
      </p:sp>
      <p:sp>
        <p:nvSpPr>
          <p:cNvPr id="5" name="TextBox 4">
            <a:extLst>
              <a:ext uri="{FF2B5EF4-FFF2-40B4-BE49-F238E27FC236}">
                <a16:creationId xmlns:a16="http://schemas.microsoft.com/office/drawing/2014/main" id="{530B190A-9FBA-DFD4-75DA-B3023C3AC5A8}"/>
              </a:ext>
            </a:extLst>
          </p:cNvPr>
          <p:cNvSpPr txBox="1"/>
          <p:nvPr/>
        </p:nvSpPr>
        <p:spPr>
          <a:xfrm>
            <a:off x="457200" y="6446520"/>
            <a:ext cx="11277295" cy="274320"/>
          </a:xfrm>
          <a:prstGeom prst="rect">
            <a:avLst/>
          </a:prstGeom>
          <a:noFill/>
        </p:spPr>
        <p:txBody>
          <a:bodyPr wrap="none">
            <a:spAutoFit/>
          </a:bodyPr>
          <a:lstStyle/>
          <a:p>
            <a:pPr>
              <a:defRPr sz="1200">
                <a:solidFill>
                  <a:srgbClr val="666666"/>
                </a:solidFill>
                <a:latin typeface="Calibri"/>
              </a:defRPr>
            </a:pPr>
            <a:r>
              <a:rPr lang="pl-PL" noProof="0" dirty="0"/>
              <a:t>ZegarBiologiczny  |  16/16</a:t>
            </a:r>
          </a:p>
        </p:txBody>
      </p:sp>
      <p:sp>
        <p:nvSpPr>
          <p:cNvPr id="9" name="Symbol zastępczy zawartości 8">
            <a:extLst>
              <a:ext uri="{FF2B5EF4-FFF2-40B4-BE49-F238E27FC236}">
                <a16:creationId xmlns:a16="http://schemas.microsoft.com/office/drawing/2014/main" id="{5B486E1D-C3E2-1DA0-00F3-4A8D99B70398}"/>
              </a:ext>
            </a:extLst>
          </p:cNvPr>
          <p:cNvSpPr>
            <a:spLocks noGrp="1"/>
          </p:cNvSpPr>
          <p:nvPr>
            <p:ph idx="1"/>
          </p:nvPr>
        </p:nvSpPr>
        <p:spPr>
          <a:xfrm>
            <a:off x="457200" y="5623171"/>
            <a:ext cx="11277294" cy="932689"/>
          </a:xfrm>
        </p:spPr>
        <p:txBody>
          <a:bodyPr/>
          <a:lstStyle/>
          <a:p>
            <a:pPr marL="0" indent="0" algn="r">
              <a:buNone/>
            </a:pPr>
            <a:r>
              <a:rPr lang="pl-PL" dirty="0">
                <a:solidFill>
                  <a:schemeClr val="bg1"/>
                </a:solidFill>
              </a:rPr>
              <a:t>Bo development nigdy się nie kończy</a:t>
            </a:r>
          </a:p>
        </p:txBody>
      </p:sp>
      <p:pic>
        <p:nvPicPr>
          <p:cNvPr id="2050" name="Picture 2" descr="clean minimalist illustration of an AI biological clock of the sky with a panoramic horizon transitioning from night to sunrise to noon to sunset to night in a circular 24 hour dial, foreground raspberry pi with camera on tripod connected by subtle data lines to sky clock and simple charts, modern scientific calm palette deep blues orange soft violet, no text, powerpoint background, 16:9, high resolution, flat illustration with light semi realistic details">
            <a:extLst>
              <a:ext uri="{FF2B5EF4-FFF2-40B4-BE49-F238E27FC236}">
                <a16:creationId xmlns:a16="http://schemas.microsoft.com/office/drawing/2014/main" id="{ED1E87A5-8FA3-0A36-9DBA-577CACF5A2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1600200"/>
            <a:ext cx="54864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7235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1"/>
          <p:cNvSpPr/>
          <p:nvPr/>
        </p:nvSpPr>
        <p:spPr>
          <a:xfrm>
            <a:off x="0" y="0"/>
            <a:ext cx="12191695" cy="164592"/>
          </a:xfrm>
          <a:prstGeom prst="rect">
            <a:avLst/>
          </a:prstGeom>
          <a:solidFill>
            <a:srgbClr val="1F4E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noProof="0" dirty="0"/>
          </a:p>
        </p:txBody>
      </p:sp>
      <p:sp>
        <p:nvSpPr>
          <p:cNvPr id="3" name="TextBox 2"/>
          <p:cNvSpPr txBox="1"/>
          <p:nvPr/>
        </p:nvSpPr>
        <p:spPr>
          <a:xfrm>
            <a:off x="731520" y="2560320"/>
            <a:ext cx="10728655" cy="1097280"/>
          </a:xfrm>
          <a:prstGeom prst="rect">
            <a:avLst/>
          </a:prstGeom>
          <a:noFill/>
        </p:spPr>
        <p:txBody>
          <a:bodyPr wrap="none">
            <a:spAutoFit/>
          </a:bodyPr>
          <a:lstStyle/>
          <a:p>
            <a:pPr>
              <a:defRPr sz="4400">
                <a:solidFill>
                  <a:srgbClr val="1F4E79"/>
                </a:solidFill>
                <a:latin typeface="Calibri"/>
              </a:defRPr>
            </a:pPr>
            <a:r>
              <a:rPr lang="pl-PL" noProof="0" dirty="0"/>
              <a:t>Dane i </a:t>
            </a:r>
            <a:r>
              <a:rPr lang="pl-PL" noProof="0" dirty="0" err="1"/>
              <a:t>pipeline</a:t>
            </a:r>
            <a:endParaRPr lang="pl-PL" noProof="0" dirty="0"/>
          </a:p>
        </p:txBody>
      </p:sp>
      <p:sp>
        <p:nvSpPr>
          <p:cNvPr id="4" name="TextBox 3"/>
          <p:cNvSpPr txBox="1"/>
          <p:nvPr/>
        </p:nvSpPr>
        <p:spPr>
          <a:xfrm>
            <a:off x="457200" y="6446520"/>
            <a:ext cx="11277295" cy="274320"/>
          </a:xfrm>
          <a:prstGeom prst="rect">
            <a:avLst/>
          </a:prstGeom>
          <a:noFill/>
        </p:spPr>
        <p:txBody>
          <a:bodyPr wrap="none">
            <a:spAutoFit/>
          </a:bodyPr>
          <a:lstStyle/>
          <a:p>
            <a:pPr>
              <a:defRPr sz="1200">
                <a:solidFill>
                  <a:srgbClr val="666666"/>
                </a:solidFill>
                <a:latin typeface="Calibri"/>
              </a:defRPr>
            </a:pPr>
            <a:r>
              <a:rPr lang="pl-PL" noProof="0" dirty="0"/>
              <a:t>ZegarBiologiczny  |  3/16</a:t>
            </a:r>
          </a:p>
        </p:txBody>
      </p:sp>
      <p:pic>
        <p:nvPicPr>
          <p:cNvPr id="1026" name="Picture 2" descr="nowoczesna, minimalistyczna grafika przedstawiająca koncepcję przetwarzania danych i pipeline: strumienie danych, węzły przetwarzania, schemat przepływu, futurystyczny styl, niebiesko‑turkusowa paleta, estetyka biznesowa, zamiast dokumentów użyte ikony zdjęć lub aparatów fotograficznych jako wejściowe dane">
            <a:extLst>
              <a:ext uri="{FF2B5EF4-FFF2-40B4-BE49-F238E27FC236}">
                <a16:creationId xmlns:a16="http://schemas.microsoft.com/office/drawing/2014/main" id="{41C74ACF-F22D-F532-0DD5-5C104122DC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600200"/>
            <a:ext cx="5486400" cy="3657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sz="3600" noProof="0" dirty="0">
                <a:solidFill>
                  <a:srgbClr val="1A1A1A"/>
                </a:solidFill>
                <a:latin typeface="Calibri"/>
              </a:rPr>
              <a:t>Dane i etykiety</a:t>
            </a:r>
          </a:p>
        </p:txBody>
      </p:sp>
      <p:sp>
        <p:nvSpPr>
          <p:cNvPr id="3" name="Content Placeholder 2"/>
          <p:cNvSpPr>
            <a:spLocks noGrp="1"/>
          </p:cNvSpPr>
          <p:nvPr>
            <p:ph idx="1"/>
          </p:nvPr>
        </p:nvSpPr>
        <p:spPr/>
        <p:txBody>
          <a:bodyPr/>
          <a:lstStyle/>
          <a:p>
            <a:r>
              <a:rPr lang="pl-PL" sz="2200" noProof="0" dirty="0">
                <a:solidFill>
                  <a:srgbClr val="1A1A1A"/>
                </a:solidFill>
                <a:latin typeface="Calibri"/>
              </a:rPr>
              <a:t>Zbieranie: MLDailyHourClock.py</a:t>
            </a:r>
          </a:p>
          <a:p>
            <a:r>
              <a:rPr lang="pl-PL" sz="2200" noProof="0" dirty="0">
                <a:solidFill>
                  <a:srgbClr val="1A1A1A"/>
                </a:solidFill>
                <a:latin typeface="Calibri"/>
              </a:rPr>
              <a:t>Struktura: </a:t>
            </a:r>
            <a:r>
              <a:rPr lang="pl-PL" sz="2200" b="1" noProof="0" dirty="0" err="1">
                <a:solidFill>
                  <a:srgbClr val="1A1A1A"/>
                </a:solidFill>
                <a:latin typeface="Calibri"/>
              </a:rPr>
              <a:t>dataset</a:t>
            </a:r>
            <a:r>
              <a:rPr lang="pl-PL" sz="2200" noProof="0" dirty="0">
                <a:solidFill>
                  <a:srgbClr val="1A1A1A"/>
                </a:solidFill>
                <a:latin typeface="Calibri"/>
              </a:rPr>
              <a:t>/</a:t>
            </a:r>
            <a:r>
              <a:rPr lang="pl-PL" sz="2200" b="1" noProof="0" dirty="0">
                <a:solidFill>
                  <a:srgbClr val="1A1A1A"/>
                </a:solidFill>
                <a:latin typeface="Calibri"/>
              </a:rPr>
              <a:t>YYYY</a:t>
            </a:r>
            <a:r>
              <a:rPr lang="pl-PL" sz="2200" noProof="0" dirty="0">
                <a:solidFill>
                  <a:srgbClr val="1A1A1A"/>
                </a:solidFill>
                <a:latin typeface="Calibri"/>
              </a:rPr>
              <a:t>/</a:t>
            </a:r>
            <a:r>
              <a:rPr lang="pl-PL" sz="2200" b="1" noProof="0" dirty="0">
                <a:solidFill>
                  <a:srgbClr val="1A1A1A"/>
                </a:solidFill>
                <a:latin typeface="Calibri"/>
              </a:rPr>
              <a:t>MM</a:t>
            </a:r>
            <a:r>
              <a:rPr lang="pl-PL" sz="2200" noProof="0" dirty="0">
                <a:solidFill>
                  <a:srgbClr val="1A1A1A"/>
                </a:solidFill>
                <a:latin typeface="Calibri"/>
              </a:rPr>
              <a:t>/</a:t>
            </a:r>
            <a:r>
              <a:rPr lang="pl-PL" sz="2200" b="1" noProof="0" dirty="0">
                <a:solidFill>
                  <a:srgbClr val="1A1A1A"/>
                </a:solidFill>
                <a:latin typeface="Calibri"/>
              </a:rPr>
              <a:t>DD</a:t>
            </a:r>
            <a:r>
              <a:rPr lang="pl-PL" sz="2200" noProof="0" dirty="0">
                <a:solidFill>
                  <a:srgbClr val="1A1A1A"/>
                </a:solidFill>
                <a:latin typeface="Calibri"/>
              </a:rPr>
              <a:t>/</a:t>
            </a:r>
            <a:r>
              <a:rPr lang="pl-PL" sz="2200" b="1" noProof="0" dirty="0">
                <a:solidFill>
                  <a:srgbClr val="1A1A1A"/>
                </a:solidFill>
                <a:latin typeface="Calibri"/>
              </a:rPr>
              <a:t>HH</a:t>
            </a:r>
            <a:r>
              <a:rPr lang="pl-PL" sz="2200" noProof="0" dirty="0">
                <a:solidFill>
                  <a:srgbClr val="1A1A1A"/>
                </a:solidFill>
                <a:latin typeface="Calibri"/>
              </a:rPr>
              <a:t>/*.jpg</a:t>
            </a:r>
          </a:p>
          <a:p>
            <a:r>
              <a:rPr lang="pl-PL" sz="2200" noProof="0" dirty="0">
                <a:solidFill>
                  <a:srgbClr val="1A1A1A"/>
                </a:solidFill>
                <a:latin typeface="Calibri"/>
              </a:rPr>
              <a:t>labels.csv: </a:t>
            </a:r>
            <a:r>
              <a:rPr lang="pl-PL" sz="2200" b="1" noProof="0" dirty="0" err="1">
                <a:solidFill>
                  <a:srgbClr val="1A1A1A"/>
                </a:solidFill>
                <a:latin typeface="Calibri"/>
              </a:rPr>
              <a:t>filepath</a:t>
            </a:r>
            <a:r>
              <a:rPr lang="pl-PL" sz="2200" noProof="0" dirty="0">
                <a:solidFill>
                  <a:srgbClr val="1A1A1A"/>
                </a:solidFill>
                <a:latin typeface="Calibri"/>
              </a:rPr>
              <a:t>, </a:t>
            </a:r>
            <a:r>
              <a:rPr lang="pl-PL" sz="2200" b="1" noProof="0" dirty="0" err="1">
                <a:solidFill>
                  <a:srgbClr val="1A1A1A"/>
                </a:solidFill>
                <a:latin typeface="Calibri"/>
              </a:rPr>
              <a:t>hour</a:t>
            </a:r>
            <a:r>
              <a:rPr lang="pl-PL" sz="2200" noProof="0" dirty="0">
                <a:solidFill>
                  <a:srgbClr val="1A1A1A"/>
                </a:solidFill>
                <a:latin typeface="Calibri"/>
              </a:rPr>
              <a:t>, </a:t>
            </a:r>
            <a:r>
              <a:rPr lang="pl-PL" sz="2200" b="1" noProof="0" dirty="0" err="1">
                <a:solidFill>
                  <a:srgbClr val="1A1A1A"/>
                </a:solidFill>
                <a:latin typeface="Calibri"/>
              </a:rPr>
              <a:t>datetime</a:t>
            </a:r>
            <a:endParaRPr lang="pl-PL" sz="2200" b="1" noProof="0" dirty="0">
              <a:solidFill>
                <a:srgbClr val="1A1A1A"/>
              </a:solidFill>
              <a:latin typeface="Calibri"/>
            </a:endParaRPr>
          </a:p>
          <a:p>
            <a:r>
              <a:rPr lang="pl-PL" sz="2200" noProof="0" dirty="0">
                <a:solidFill>
                  <a:srgbClr val="1A1A1A"/>
                </a:solidFill>
                <a:latin typeface="Calibri"/>
              </a:rPr>
              <a:t>Walidacja/ładowanie: </a:t>
            </a:r>
          </a:p>
          <a:p>
            <a:r>
              <a:rPr lang="pl-PL" sz="2200" noProof="0" dirty="0">
                <a:solidFill>
                  <a:srgbClr val="1A1A1A"/>
                </a:solidFill>
                <a:latin typeface="Calibri"/>
              </a:rPr>
              <a:t>src/</a:t>
            </a:r>
            <a:r>
              <a:rPr lang="pl-PL" sz="2200" b="1" noProof="0" dirty="0">
                <a:solidFill>
                  <a:srgbClr val="1A1A1A"/>
                </a:solidFill>
                <a:latin typeface="Calibri"/>
              </a:rPr>
              <a:t>load_data.py </a:t>
            </a:r>
            <a:r>
              <a:rPr lang="pl-PL" sz="2200" noProof="0" dirty="0">
                <a:solidFill>
                  <a:srgbClr val="1A1A1A"/>
                </a:solidFill>
                <a:latin typeface="Calibri"/>
              </a:rPr>
              <a:t>(single </a:t>
            </a:r>
            <a:r>
              <a:rPr lang="pl-PL" sz="2200" noProof="0" dirty="0" err="1">
                <a:solidFill>
                  <a:srgbClr val="1A1A1A"/>
                </a:solidFill>
                <a:latin typeface="Calibri"/>
              </a:rPr>
              <a:t>source</a:t>
            </a:r>
            <a:r>
              <a:rPr lang="pl-PL" sz="2200" noProof="0" dirty="0">
                <a:solidFill>
                  <a:srgbClr val="1A1A1A"/>
                </a:solidFill>
                <a:latin typeface="Calibri"/>
              </a:rPr>
              <a:t> of </a:t>
            </a:r>
            <a:r>
              <a:rPr lang="pl-PL" sz="2200" noProof="0" dirty="0" err="1">
                <a:solidFill>
                  <a:srgbClr val="1A1A1A"/>
                </a:solidFill>
                <a:latin typeface="Calibri"/>
              </a:rPr>
              <a:t>truth</a:t>
            </a:r>
            <a:r>
              <a:rPr lang="pl-PL" sz="2200" noProof="0" dirty="0">
                <a:solidFill>
                  <a:srgbClr val="1A1A1A"/>
                </a:solidFill>
                <a:latin typeface="Calibri"/>
              </a:rPr>
              <a:t>)</a:t>
            </a:r>
          </a:p>
        </p:txBody>
      </p:sp>
      <p:sp>
        <p:nvSpPr>
          <p:cNvPr id="4" name="Rectangle 3"/>
          <p:cNvSpPr/>
          <p:nvPr/>
        </p:nvSpPr>
        <p:spPr>
          <a:xfrm>
            <a:off x="0" y="0"/>
            <a:ext cx="12191695" cy="164592"/>
          </a:xfrm>
          <a:prstGeom prst="rect">
            <a:avLst/>
          </a:prstGeom>
          <a:solidFill>
            <a:srgbClr val="1F4E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noProof="0" dirty="0"/>
          </a:p>
        </p:txBody>
      </p:sp>
      <p:sp>
        <p:nvSpPr>
          <p:cNvPr id="5" name="TextBox 4"/>
          <p:cNvSpPr txBox="1"/>
          <p:nvPr/>
        </p:nvSpPr>
        <p:spPr>
          <a:xfrm>
            <a:off x="457200" y="6446520"/>
            <a:ext cx="11277295" cy="274320"/>
          </a:xfrm>
          <a:prstGeom prst="rect">
            <a:avLst/>
          </a:prstGeom>
          <a:noFill/>
        </p:spPr>
        <p:txBody>
          <a:bodyPr wrap="none">
            <a:spAutoFit/>
          </a:bodyPr>
          <a:lstStyle/>
          <a:p>
            <a:pPr>
              <a:defRPr sz="1200">
                <a:solidFill>
                  <a:srgbClr val="666666"/>
                </a:solidFill>
                <a:latin typeface="Calibri"/>
              </a:defRPr>
            </a:pPr>
            <a:r>
              <a:rPr lang="pl-PL" noProof="0" dirty="0"/>
              <a:t>ZegarBiologiczny  |  5/16</a:t>
            </a:r>
          </a:p>
        </p:txBody>
      </p:sp>
      <p:pic>
        <p:nvPicPr>
          <p:cNvPr id="8" name="Obraz 7">
            <a:extLst>
              <a:ext uri="{FF2B5EF4-FFF2-40B4-BE49-F238E27FC236}">
                <a16:creationId xmlns:a16="http://schemas.microsoft.com/office/drawing/2014/main" id="{8E7AF286-D6FD-3A7E-A80E-8C9AD353A369}"/>
              </a:ext>
            </a:extLst>
          </p:cNvPr>
          <p:cNvPicPr>
            <a:picLocks noChangeAspect="1"/>
          </p:cNvPicPr>
          <p:nvPr/>
        </p:nvPicPr>
        <p:blipFill>
          <a:blip r:embed="rId3"/>
          <a:stretch>
            <a:fillRect/>
          </a:stretch>
        </p:blipFill>
        <p:spPr>
          <a:xfrm>
            <a:off x="8110330" y="1600200"/>
            <a:ext cx="3062498" cy="4061742"/>
          </a:xfrm>
          <a:prstGeom prst="rect">
            <a:avLst/>
          </a:prstGeom>
        </p:spPr>
      </p:pic>
      <p:cxnSp>
        <p:nvCxnSpPr>
          <p:cNvPr id="10" name="Łącznik prosty ze strzałką 9">
            <a:extLst>
              <a:ext uri="{FF2B5EF4-FFF2-40B4-BE49-F238E27FC236}">
                <a16:creationId xmlns:a16="http://schemas.microsoft.com/office/drawing/2014/main" id="{768ACF81-2DF5-EF2C-F146-B6245E26C182}"/>
              </a:ext>
            </a:extLst>
          </p:cNvPr>
          <p:cNvCxnSpPr>
            <a:cxnSpLocks/>
          </p:cNvCxnSpPr>
          <p:nvPr/>
        </p:nvCxnSpPr>
        <p:spPr>
          <a:xfrm flipV="1">
            <a:off x="5053914" y="4047494"/>
            <a:ext cx="4044957" cy="869721"/>
          </a:xfrm>
          <a:prstGeom prst="straightConnector1">
            <a:avLst/>
          </a:prstGeom>
          <a:ln w="38100">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11" name="pole tekstowe 10">
            <a:extLst>
              <a:ext uri="{FF2B5EF4-FFF2-40B4-BE49-F238E27FC236}">
                <a16:creationId xmlns:a16="http://schemas.microsoft.com/office/drawing/2014/main" id="{05BC2458-A00E-AE86-7F7E-F065C78C4F8A}"/>
              </a:ext>
            </a:extLst>
          </p:cNvPr>
          <p:cNvSpPr txBox="1"/>
          <p:nvPr/>
        </p:nvSpPr>
        <p:spPr>
          <a:xfrm>
            <a:off x="822912" y="4162440"/>
            <a:ext cx="4114396" cy="1384995"/>
          </a:xfrm>
          <a:prstGeom prst="rect">
            <a:avLst/>
          </a:prstGeom>
          <a:noFill/>
        </p:spPr>
        <p:txBody>
          <a:bodyPr wrap="none" rtlCol="0">
            <a:spAutoFit/>
          </a:bodyPr>
          <a:lstStyle/>
          <a:p>
            <a:pPr algn="ctr"/>
            <a:r>
              <a:rPr lang="pl-PL" sz="2800" dirty="0"/>
              <a:t>Kamera akwizycji danych</a:t>
            </a:r>
          </a:p>
          <a:p>
            <a:pPr algn="ctr"/>
            <a:r>
              <a:rPr lang="pl-PL" sz="2800" dirty="0"/>
              <a:t>dla systemu przetwarzania</a:t>
            </a:r>
            <a:br>
              <a:rPr lang="pl-PL" sz="2800" dirty="0"/>
            </a:br>
            <a:r>
              <a:rPr lang="pl-PL" sz="2800" dirty="0"/>
              <a:t>Kamera inspekcyjna 2MB</a:t>
            </a:r>
          </a:p>
        </p:txBody>
      </p:sp>
      <p:cxnSp>
        <p:nvCxnSpPr>
          <p:cNvPr id="14" name="Łącznik prosty ze strzałką 13">
            <a:extLst>
              <a:ext uri="{FF2B5EF4-FFF2-40B4-BE49-F238E27FC236}">
                <a16:creationId xmlns:a16="http://schemas.microsoft.com/office/drawing/2014/main" id="{89E38E71-7E0F-8C57-3328-1390DE1B22D8}"/>
              </a:ext>
            </a:extLst>
          </p:cNvPr>
          <p:cNvCxnSpPr>
            <a:cxnSpLocks/>
          </p:cNvCxnSpPr>
          <p:nvPr/>
        </p:nvCxnSpPr>
        <p:spPr>
          <a:xfrm flipV="1">
            <a:off x="8217243" y="4931970"/>
            <a:ext cx="691979" cy="1098127"/>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8" name="pole tekstowe 17">
            <a:extLst>
              <a:ext uri="{FF2B5EF4-FFF2-40B4-BE49-F238E27FC236}">
                <a16:creationId xmlns:a16="http://schemas.microsoft.com/office/drawing/2014/main" id="{D71C24CE-9981-F00D-1419-F1756F326D32}"/>
              </a:ext>
            </a:extLst>
          </p:cNvPr>
          <p:cNvSpPr txBox="1"/>
          <p:nvPr/>
        </p:nvSpPr>
        <p:spPr>
          <a:xfrm>
            <a:off x="5920050" y="5976699"/>
            <a:ext cx="4380559" cy="523220"/>
          </a:xfrm>
          <a:prstGeom prst="rect">
            <a:avLst/>
          </a:prstGeom>
          <a:noFill/>
        </p:spPr>
        <p:txBody>
          <a:bodyPr wrap="none" rtlCol="0">
            <a:spAutoFit/>
          </a:bodyPr>
          <a:lstStyle/>
          <a:p>
            <a:pPr algn="ctr"/>
            <a:r>
              <a:rPr lang="pl-PL" sz="2800" dirty="0"/>
              <a:t>Mikrokomputer </a:t>
            </a:r>
            <a:r>
              <a:rPr lang="pl-PL" sz="2800" dirty="0" err="1"/>
              <a:t>Raspberry</a:t>
            </a:r>
            <a:r>
              <a:rPr lang="pl-PL" sz="2800" dirty="0"/>
              <a:t> Pi</a:t>
            </a:r>
          </a:p>
        </p:txBody>
      </p:sp>
      <p:cxnSp>
        <p:nvCxnSpPr>
          <p:cNvPr id="19" name="Łącznik prosty ze strzałką 18">
            <a:extLst>
              <a:ext uri="{FF2B5EF4-FFF2-40B4-BE49-F238E27FC236}">
                <a16:creationId xmlns:a16="http://schemas.microsoft.com/office/drawing/2014/main" id="{19E4A3B5-9ED8-EBDF-741D-F35CDB1716D0}"/>
              </a:ext>
            </a:extLst>
          </p:cNvPr>
          <p:cNvCxnSpPr>
            <a:cxnSpLocks/>
          </p:cNvCxnSpPr>
          <p:nvPr/>
        </p:nvCxnSpPr>
        <p:spPr>
          <a:xfrm>
            <a:off x="7698259" y="1450736"/>
            <a:ext cx="2363506" cy="2180335"/>
          </a:xfrm>
          <a:prstGeom prst="straightConnector1">
            <a:avLst/>
          </a:prstGeom>
          <a:ln w="38100">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24" name="pole tekstowe 23">
            <a:extLst>
              <a:ext uri="{FF2B5EF4-FFF2-40B4-BE49-F238E27FC236}">
                <a16:creationId xmlns:a16="http://schemas.microsoft.com/office/drawing/2014/main" id="{827BA763-01C6-4D4D-D8F8-81D1CF2F59EB}"/>
              </a:ext>
            </a:extLst>
          </p:cNvPr>
          <p:cNvSpPr txBox="1"/>
          <p:nvPr/>
        </p:nvSpPr>
        <p:spPr>
          <a:xfrm>
            <a:off x="5955132" y="910967"/>
            <a:ext cx="3967626" cy="523220"/>
          </a:xfrm>
          <a:prstGeom prst="rect">
            <a:avLst/>
          </a:prstGeom>
          <a:noFill/>
        </p:spPr>
        <p:txBody>
          <a:bodyPr wrap="none" rtlCol="0">
            <a:spAutoFit/>
          </a:bodyPr>
          <a:lstStyle/>
          <a:p>
            <a:pPr algn="ctr"/>
            <a:r>
              <a:rPr lang="pl-PL" sz="2800" dirty="0"/>
              <a:t>Kamera do dalszych analiz</a:t>
            </a:r>
          </a:p>
        </p:txBody>
      </p:sp>
      <p:cxnSp>
        <p:nvCxnSpPr>
          <p:cNvPr id="28" name="Łącznik prosty ze strzałką 27">
            <a:extLst>
              <a:ext uri="{FF2B5EF4-FFF2-40B4-BE49-F238E27FC236}">
                <a16:creationId xmlns:a16="http://schemas.microsoft.com/office/drawing/2014/main" id="{B3D281EE-9C82-741F-78F9-1DCFD46C5200}"/>
              </a:ext>
            </a:extLst>
          </p:cNvPr>
          <p:cNvCxnSpPr>
            <a:cxnSpLocks/>
          </p:cNvCxnSpPr>
          <p:nvPr/>
        </p:nvCxnSpPr>
        <p:spPr>
          <a:xfrm flipH="1">
            <a:off x="10473836" y="1183777"/>
            <a:ext cx="560748" cy="1357126"/>
          </a:xfrm>
          <a:prstGeom prst="straightConnector1">
            <a:avLst/>
          </a:prstGeom>
          <a:ln w="38100">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31" name="pole tekstowe 30">
            <a:extLst>
              <a:ext uri="{FF2B5EF4-FFF2-40B4-BE49-F238E27FC236}">
                <a16:creationId xmlns:a16="http://schemas.microsoft.com/office/drawing/2014/main" id="{520CCBC9-CC31-9D06-2A56-17BADF335615}"/>
              </a:ext>
            </a:extLst>
          </p:cNvPr>
          <p:cNvSpPr txBox="1"/>
          <p:nvPr/>
        </p:nvSpPr>
        <p:spPr>
          <a:xfrm>
            <a:off x="10787145" y="620786"/>
            <a:ext cx="771365" cy="523220"/>
          </a:xfrm>
          <a:prstGeom prst="rect">
            <a:avLst/>
          </a:prstGeom>
          <a:noFill/>
        </p:spPr>
        <p:txBody>
          <a:bodyPr wrap="none" rtlCol="0">
            <a:spAutoFit/>
          </a:bodyPr>
          <a:lstStyle/>
          <a:p>
            <a:pPr algn="ctr"/>
            <a:r>
              <a:rPr lang="pl-PL" sz="2800" dirty="0"/>
              <a:t>Pies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40232B32-EEA2-0077-15EC-2CF12F99ED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A98B2E-9EBC-0382-FF7F-6802761065EA}"/>
              </a:ext>
            </a:extLst>
          </p:cNvPr>
          <p:cNvSpPr>
            <a:spLocks noGrp="1"/>
          </p:cNvSpPr>
          <p:nvPr>
            <p:ph type="title"/>
          </p:nvPr>
        </p:nvSpPr>
        <p:spPr/>
        <p:txBody>
          <a:bodyPr/>
          <a:lstStyle/>
          <a:p>
            <a:r>
              <a:rPr lang="pl-PL" sz="3600" noProof="0" dirty="0">
                <a:solidFill>
                  <a:srgbClr val="1A1A1A"/>
                </a:solidFill>
                <a:latin typeface="Calibri"/>
              </a:rPr>
              <a:t>Dane i etykiety</a:t>
            </a:r>
          </a:p>
        </p:txBody>
      </p:sp>
      <p:sp>
        <p:nvSpPr>
          <p:cNvPr id="3" name="Content Placeholder 2">
            <a:extLst>
              <a:ext uri="{FF2B5EF4-FFF2-40B4-BE49-F238E27FC236}">
                <a16:creationId xmlns:a16="http://schemas.microsoft.com/office/drawing/2014/main" id="{5B997CAD-D10B-46C1-A50D-A27C06AAF094}"/>
              </a:ext>
            </a:extLst>
          </p:cNvPr>
          <p:cNvSpPr>
            <a:spLocks noGrp="1"/>
          </p:cNvSpPr>
          <p:nvPr>
            <p:ph idx="1"/>
          </p:nvPr>
        </p:nvSpPr>
        <p:spPr/>
        <p:txBody>
          <a:bodyPr/>
          <a:lstStyle/>
          <a:p>
            <a:r>
              <a:rPr lang="pl-PL" sz="2200" noProof="0" dirty="0">
                <a:solidFill>
                  <a:srgbClr val="1A1A1A"/>
                </a:solidFill>
                <a:latin typeface="Calibri"/>
              </a:rPr>
              <a:t>Zbieranie: MLDailyHourClock.py</a:t>
            </a:r>
          </a:p>
          <a:p>
            <a:r>
              <a:rPr lang="pl-PL" sz="2200" noProof="0" dirty="0">
                <a:solidFill>
                  <a:srgbClr val="1A1A1A"/>
                </a:solidFill>
                <a:latin typeface="Calibri"/>
              </a:rPr>
              <a:t>Struktura: </a:t>
            </a:r>
            <a:r>
              <a:rPr lang="pl-PL" sz="2200" b="1" noProof="0" dirty="0" err="1">
                <a:solidFill>
                  <a:srgbClr val="1A1A1A"/>
                </a:solidFill>
                <a:latin typeface="Calibri"/>
              </a:rPr>
              <a:t>dataset</a:t>
            </a:r>
            <a:r>
              <a:rPr lang="pl-PL" sz="2200" noProof="0" dirty="0">
                <a:solidFill>
                  <a:srgbClr val="1A1A1A"/>
                </a:solidFill>
                <a:latin typeface="Calibri"/>
              </a:rPr>
              <a:t>/</a:t>
            </a:r>
            <a:r>
              <a:rPr lang="pl-PL" sz="2200" b="1" noProof="0" dirty="0">
                <a:solidFill>
                  <a:srgbClr val="1A1A1A"/>
                </a:solidFill>
                <a:latin typeface="Calibri"/>
              </a:rPr>
              <a:t>YYYY</a:t>
            </a:r>
            <a:r>
              <a:rPr lang="pl-PL" sz="2200" noProof="0" dirty="0">
                <a:solidFill>
                  <a:srgbClr val="1A1A1A"/>
                </a:solidFill>
                <a:latin typeface="Calibri"/>
              </a:rPr>
              <a:t>/</a:t>
            </a:r>
            <a:r>
              <a:rPr lang="pl-PL" sz="2200" b="1" noProof="0" dirty="0">
                <a:solidFill>
                  <a:srgbClr val="1A1A1A"/>
                </a:solidFill>
                <a:latin typeface="Calibri"/>
              </a:rPr>
              <a:t>MM</a:t>
            </a:r>
            <a:r>
              <a:rPr lang="pl-PL" sz="2200" noProof="0" dirty="0">
                <a:solidFill>
                  <a:srgbClr val="1A1A1A"/>
                </a:solidFill>
                <a:latin typeface="Calibri"/>
              </a:rPr>
              <a:t>/</a:t>
            </a:r>
            <a:r>
              <a:rPr lang="pl-PL" sz="2200" b="1" noProof="0" dirty="0">
                <a:solidFill>
                  <a:srgbClr val="1A1A1A"/>
                </a:solidFill>
                <a:latin typeface="Calibri"/>
              </a:rPr>
              <a:t>DD</a:t>
            </a:r>
            <a:r>
              <a:rPr lang="pl-PL" sz="2200" noProof="0" dirty="0">
                <a:solidFill>
                  <a:srgbClr val="1A1A1A"/>
                </a:solidFill>
                <a:latin typeface="Calibri"/>
              </a:rPr>
              <a:t>/</a:t>
            </a:r>
            <a:r>
              <a:rPr lang="pl-PL" sz="2200" b="1" noProof="0" dirty="0">
                <a:solidFill>
                  <a:srgbClr val="1A1A1A"/>
                </a:solidFill>
                <a:latin typeface="Calibri"/>
              </a:rPr>
              <a:t>HH</a:t>
            </a:r>
            <a:r>
              <a:rPr lang="pl-PL" sz="2200" noProof="0" dirty="0">
                <a:solidFill>
                  <a:srgbClr val="1A1A1A"/>
                </a:solidFill>
                <a:latin typeface="Calibri"/>
              </a:rPr>
              <a:t>/*.jpg</a:t>
            </a:r>
          </a:p>
          <a:p>
            <a:r>
              <a:rPr lang="pl-PL" sz="2200" noProof="0" dirty="0">
                <a:solidFill>
                  <a:srgbClr val="1A1A1A"/>
                </a:solidFill>
                <a:latin typeface="Calibri"/>
              </a:rPr>
              <a:t>labels.csv: </a:t>
            </a:r>
            <a:r>
              <a:rPr lang="pl-PL" sz="2200" b="1" noProof="0" dirty="0" err="1">
                <a:solidFill>
                  <a:srgbClr val="1A1A1A"/>
                </a:solidFill>
                <a:latin typeface="Calibri"/>
              </a:rPr>
              <a:t>filepath</a:t>
            </a:r>
            <a:r>
              <a:rPr lang="pl-PL" sz="2200" noProof="0" dirty="0">
                <a:solidFill>
                  <a:srgbClr val="1A1A1A"/>
                </a:solidFill>
                <a:latin typeface="Calibri"/>
              </a:rPr>
              <a:t>, </a:t>
            </a:r>
            <a:r>
              <a:rPr lang="pl-PL" sz="2200" b="1" noProof="0" dirty="0" err="1">
                <a:solidFill>
                  <a:srgbClr val="1A1A1A"/>
                </a:solidFill>
                <a:latin typeface="Calibri"/>
              </a:rPr>
              <a:t>hour</a:t>
            </a:r>
            <a:r>
              <a:rPr lang="pl-PL" sz="2200" noProof="0" dirty="0">
                <a:solidFill>
                  <a:srgbClr val="1A1A1A"/>
                </a:solidFill>
                <a:latin typeface="Calibri"/>
              </a:rPr>
              <a:t>, </a:t>
            </a:r>
            <a:r>
              <a:rPr lang="pl-PL" sz="2200" b="1" noProof="0" dirty="0" err="1">
                <a:solidFill>
                  <a:srgbClr val="1A1A1A"/>
                </a:solidFill>
                <a:latin typeface="Calibri"/>
              </a:rPr>
              <a:t>datetime</a:t>
            </a:r>
            <a:endParaRPr lang="pl-PL" sz="2200" b="1" noProof="0" dirty="0">
              <a:solidFill>
                <a:srgbClr val="1A1A1A"/>
              </a:solidFill>
              <a:latin typeface="Calibri"/>
            </a:endParaRPr>
          </a:p>
          <a:p>
            <a:r>
              <a:rPr lang="pl-PL" sz="2200" noProof="0" dirty="0">
                <a:solidFill>
                  <a:srgbClr val="1A1A1A"/>
                </a:solidFill>
                <a:latin typeface="Calibri"/>
              </a:rPr>
              <a:t>Walidacja/ładowanie: </a:t>
            </a:r>
          </a:p>
          <a:p>
            <a:r>
              <a:rPr lang="pl-PL" sz="2200" noProof="0" dirty="0">
                <a:solidFill>
                  <a:srgbClr val="1A1A1A"/>
                </a:solidFill>
                <a:latin typeface="Calibri"/>
              </a:rPr>
              <a:t>src/</a:t>
            </a:r>
            <a:r>
              <a:rPr lang="pl-PL" sz="2200" b="1" noProof="0" dirty="0">
                <a:solidFill>
                  <a:srgbClr val="1A1A1A"/>
                </a:solidFill>
                <a:latin typeface="Calibri"/>
              </a:rPr>
              <a:t>load_data.py </a:t>
            </a:r>
            <a:r>
              <a:rPr lang="pl-PL" sz="2200" noProof="0" dirty="0">
                <a:solidFill>
                  <a:srgbClr val="1A1A1A"/>
                </a:solidFill>
                <a:latin typeface="Calibri"/>
              </a:rPr>
              <a:t>(single </a:t>
            </a:r>
            <a:r>
              <a:rPr lang="pl-PL" sz="2200" noProof="0" dirty="0" err="1">
                <a:solidFill>
                  <a:srgbClr val="1A1A1A"/>
                </a:solidFill>
                <a:latin typeface="Calibri"/>
              </a:rPr>
              <a:t>source</a:t>
            </a:r>
            <a:r>
              <a:rPr lang="pl-PL" sz="2200" noProof="0" dirty="0">
                <a:solidFill>
                  <a:srgbClr val="1A1A1A"/>
                </a:solidFill>
                <a:latin typeface="Calibri"/>
              </a:rPr>
              <a:t> of </a:t>
            </a:r>
            <a:r>
              <a:rPr lang="pl-PL" sz="2200" noProof="0" dirty="0" err="1">
                <a:solidFill>
                  <a:srgbClr val="1A1A1A"/>
                </a:solidFill>
                <a:latin typeface="Calibri"/>
              </a:rPr>
              <a:t>truth</a:t>
            </a:r>
            <a:r>
              <a:rPr lang="pl-PL" sz="2200" noProof="0" dirty="0">
                <a:solidFill>
                  <a:srgbClr val="1A1A1A"/>
                </a:solidFill>
                <a:latin typeface="Calibri"/>
              </a:rPr>
              <a:t>)</a:t>
            </a:r>
          </a:p>
        </p:txBody>
      </p:sp>
      <p:sp>
        <p:nvSpPr>
          <p:cNvPr id="4" name="Rectangle 3">
            <a:extLst>
              <a:ext uri="{FF2B5EF4-FFF2-40B4-BE49-F238E27FC236}">
                <a16:creationId xmlns:a16="http://schemas.microsoft.com/office/drawing/2014/main" id="{57E8EA33-8C40-A3DA-9D69-BE8DB1F13F52}"/>
              </a:ext>
            </a:extLst>
          </p:cNvPr>
          <p:cNvSpPr/>
          <p:nvPr/>
        </p:nvSpPr>
        <p:spPr>
          <a:xfrm>
            <a:off x="0" y="0"/>
            <a:ext cx="12191695" cy="164592"/>
          </a:xfrm>
          <a:prstGeom prst="rect">
            <a:avLst/>
          </a:prstGeom>
          <a:solidFill>
            <a:srgbClr val="1F4E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noProof="0" dirty="0"/>
          </a:p>
        </p:txBody>
      </p:sp>
      <p:sp>
        <p:nvSpPr>
          <p:cNvPr id="5" name="TextBox 4">
            <a:extLst>
              <a:ext uri="{FF2B5EF4-FFF2-40B4-BE49-F238E27FC236}">
                <a16:creationId xmlns:a16="http://schemas.microsoft.com/office/drawing/2014/main" id="{DC192DB6-E033-5993-D722-D54516864D9A}"/>
              </a:ext>
            </a:extLst>
          </p:cNvPr>
          <p:cNvSpPr txBox="1"/>
          <p:nvPr/>
        </p:nvSpPr>
        <p:spPr>
          <a:xfrm>
            <a:off x="457200" y="6446520"/>
            <a:ext cx="11277295" cy="274320"/>
          </a:xfrm>
          <a:prstGeom prst="rect">
            <a:avLst/>
          </a:prstGeom>
          <a:noFill/>
        </p:spPr>
        <p:txBody>
          <a:bodyPr wrap="none">
            <a:spAutoFit/>
          </a:bodyPr>
          <a:lstStyle/>
          <a:p>
            <a:pPr>
              <a:defRPr sz="1200">
                <a:solidFill>
                  <a:srgbClr val="666666"/>
                </a:solidFill>
                <a:latin typeface="Calibri"/>
              </a:defRPr>
            </a:pPr>
            <a:r>
              <a:rPr lang="pl-PL" noProof="0" dirty="0"/>
              <a:t>ZegarBiologiczny  |  5/16</a:t>
            </a:r>
          </a:p>
        </p:txBody>
      </p:sp>
      <p:cxnSp>
        <p:nvCxnSpPr>
          <p:cNvPr id="10" name="Łącznik prosty ze strzałką 9">
            <a:extLst>
              <a:ext uri="{FF2B5EF4-FFF2-40B4-BE49-F238E27FC236}">
                <a16:creationId xmlns:a16="http://schemas.microsoft.com/office/drawing/2014/main" id="{9AF925F2-2087-4FD3-45FB-2F785469CCFF}"/>
              </a:ext>
            </a:extLst>
          </p:cNvPr>
          <p:cNvCxnSpPr>
            <a:cxnSpLocks/>
            <a:stCxn id="11" idx="0"/>
          </p:cNvCxnSpPr>
          <p:nvPr/>
        </p:nvCxnSpPr>
        <p:spPr>
          <a:xfrm flipV="1">
            <a:off x="3043708" y="4102443"/>
            <a:ext cx="3052292" cy="8295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pole tekstowe 10">
            <a:extLst>
              <a:ext uri="{FF2B5EF4-FFF2-40B4-BE49-F238E27FC236}">
                <a16:creationId xmlns:a16="http://schemas.microsoft.com/office/drawing/2014/main" id="{DF1E93BF-5A1A-3DE5-378B-59FB658E3327}"/>
              </a:ext>
            </a:extLst>
          </p:cNvPr>
          <p:cNvSpPr txBox="1"/>
          <p:nvPr/>
        </p:nvSpPr>
        <p:spPr>
          <a:xfrm>
            <a:off x="1446443" y="4931970"/>
            <a:ext cx="3194529" cy="523220"/>
          </a:xfrm>
          <a:prstGeom prst="rect">
            <a:avLst/>
          </a:prstGeom>
          <a:noFill/>
        </p:spPr>
        <p:txBody>
          <a:bodyPr wrap="none" rtlCol="0">
            <a:spAutoFit/>
          </a:bodyPr>
          <a:lstStyle/>
          <a:p>
            <a:pPr algn="ctr"/>
            <a:r>
              <a:rPr lang="pl-PL" sz="2800" dirty="0"/>
              <a:t>Obserwowana scena</a:t>
            </a:r>
          </a:p>
        </p:txBody>
      </p:sp>
      <p:pic>
        <p:nvPicPr>
          <p:cNvPr id="12" name="Obraz 11">
            <a:extLst>
              <a:ext uri="{FF2B5EF4-FFF2-40B4-BE49-F238E27FC236}">
                <a16:creationId xmlns:a16="http://schemas.microsoft.com/office/drawing/2014/main" id="{AF48B799-64C7-EE64-5647-41E9EB1DBD15}"/>
              </a:ext>
            </a:extLst>
          </p:cNvPr>
          <p:cNvPicPr>
            <a:picLocks noChangeAspect="1"/>
          </p:cNvPicPr>
          <p:nvPr/>
        </p:nvPicPr>
        <p:blipFill>
          <a:blip r:embed="rId3"/>
          <a:stretch>
            <a:fillRect/>
          </a:stretch>
        </p:blipFill>
        <p:spPr>
          <a:xfrm>
            <a:off x="6326369" y="799799"/>
            <a:ext cx="5449731" cy="4087298"/>
          </a:xfrm>
          <a:prstGeom prst="rect">
            <a:avLst/>
          </a:prstGeom>
        </p:spPr>
      </p:pic>
    </p:spTree>
    <p:extLst>
      <p:ext uri="{BB962C8B-B14F-4D97-AF65-F5344CB8AC3E}">
        <p14:creationId xmlns:p14="http://schemas.microsoft.com/office/powerpoint/2010/main" val="2311635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1"/>
          <p:cNvSpPr/>
          <p:nvPr/>
        </p:nvSpPr>
        <p:spPr>
          <a:xfrm>
            <a:off x="0" y="0"/>
            <a:ext cx="12191695" cy="164592"/>
          </a:xfrm>
          <a:prstGeom prst="rect">
            <a:avLst/>
          </a:prstGeom>
          <a:solidFill>
            <a:srgbClr val="1F4E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noProof="0" dirty="0"/>
          </a:p>
        </p:txBody>
      </p:sp>
      <p:sp>
        <p:nvSpPr>
          <p:cNvPr id="3" name="TextBox 2"/>
          <p:cNvSpPr txBox="1"/>
          <p:nvPr/>
        </p:nvSpPr>
        <p:spPr>
          <a:xfrm>
            <a:off x="731520" y="640080"/>
            <a:ext cx="10728655" cy="548640"/>
          </a:xfrm>
          <a:prstGeom prst="rect">
            <a:avLst/>
          </a:prstGeom>
          <a:noFill/>
        </p:spPr>
        <p:txBody>
          <a:bodyPr wrap="none">
            <a:spAutoFit/>
          </a:bodyPr>
          <a:lstStyle/>
          <a:p>
            <a:pPr>
              <a:defRPr sz="3200">
                <a:solidFill>
                  <a:srgbClr val="1A1A1A"/>
                </a:solidFill>
                <a:latin typeface="Calibri"/>
              </a:defRPr>
            </a:pPr>
            <a:r>
              <a:rPr lang="pl-PL" noProof="0" dirty="0" err="1"/>
              <a:t>Pipeline</a:t>
            </a:r>
            <a:r>
              <a:rPr lang="pl-PL" noProof="0" dirty="0"/>
              <a:t> end-to-end (skrót)</a:t>
            </a:r>
          </a:p>
        </p:txBody>
      </p:sp>
      <p:sp>
        <p:nvSpPr>
          <p:cNvPr id="4" name="Rounded Rectangle 3"/>
          <p:cNvSpPr/>
          <p:nvPr/>
        </p:nvSpPr>
        <p:spPr>
          <a:xfrm>
            <a:off x="640080" y="1920240"/>
            <a:ext cx="2011680" cy="640080"/>
          </a:xfrm>
          <a:prstGeom prst="roundRect">
            <a:avLst/>
          </a:prstGeom>
          <a:solidFill>
            <a:srgbClr val="F4F7FB"/>
          </a:solidFill>
          <a:ln>
            <a:solidFill>
              <a:srgbClr val="1F4E79"/>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600">
                <a:solidFill>
                  <a:srgbClr val="1A1A1A"/>
                </a:solidFill>
                <a:latin typeface="Calibri"/>
              </a:defRPr>
            </a:pPr>
            <a:r>
              <a:rPr lang="pl-PL" noProof="0" dirty="0"/>
              <a:t>Zbieranie danych</a:t>
            </a:r>
          </a:p>
        </p:txBody>
      </p:sp>
      <p:sp>
        <p:nvSpPr>
          <p:cNvPr id="5" name="Rounded Rectangle 4"/>
          <p:cNvSpPr/>
          <p:nvPr/>
        </p:nvSpPr>
        <p:spPr>
          <a:xfrm>
            <a:off x="2971800" y="1920240"/>
            <a:ext cx="2011680" cy="640080"/>
          </a:xfrm>
          <a:prstGeom prst="roundRect">
            <a:avLst/>
          </a:prstGeom>
          <a:solidFill>
            <a:srgbClr val="F4F7FB"/>
          </a:solidFill>
          <a:ln>
            <a:solidFill>
              <a:srgbClr val="1F4E79"/>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600">
                <a:solidFill>
                  <a:srgbClr val="1A1A1A"/>
                </a:solidFill>
                <a:latin typeface="Calibri"/>
              </a:defRPr>
            </a:pPr>
            <a:r>
              <a:rPr lang="pl-PL" noProof="0" dirty="0"/>
              <a:t>Etykiety</a:t>
            </a:r>
          </a:p>
        </p:txBody>
      </p:sp>
      <p:sp>
        <p:nvSpPr>
          <p:cNvPr id="6" name="Rounded Rectangle 5"/>
          <p:cNvSpPr/>
          <p:nvPr/>
        </p:nvSpPr>
        <p:spPr>
          <a:xfrm>
            <a:off x="5303520" y="1920240"/>
            <a:ext cx="2011680" cy="640080"/>
          </a:xfrm>
          <a:prstGeom prst="roundRect">
            <a:avLst/>
          </a:prstGeom>
          <a:solidFill>
            <a:srgbClr val="F4F7FB"/>
          </a:solidFill>
          <a:ln>
            <a:solidFill>
              <a:srgbClr val="1F4E79"/>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600">
                <a:solidFill>
                  <a:srgbClr val="1A1A1A"/>
                </a:solidFill>
                <a:latin typeface="Calibri"/>
              </a:defRPr>
            </a:pPr>
            <a:r>
              <a:rPr lang="pl-PL" noProof="0" dirty="0"/>
              <a:t>Cechy</a:t>
            </a:r>
          </a:p>
        </p:txBody>
      </p:sp>
      <p:sp>
        <p:nvSpPr>
          <p:cNvPr id="7" name="Rounded Rectangle 6"/>
          <p:cNvSpPr/>
          <p:nvPr/>
        </p:nvSpPr>
        <p:spPr>
          <a:xfrm>
            <a:off x="7635240" y="1920240"/>
            <a:ext cx="2011680" cy="640080"/>
          </a:xfrm>
          <a:prstGeom prst="roundRect">
            <a:avLst/>
          </a:prstGeom>
          <a:solidFill>
            <a:srgbClr val="F4F7FB"/>
          </a:solidFill>
          <a:ln>
            <a:solidFill>
              <a:srgbClr val="1F4E79"/>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600">
                <a:solidFill>
                  <a:srgbClr val="1A1A1A"/>
                </a:solidFill>
                <a:latin typeface="Calibri"/>
              </a:defRPr>
            </a:pPr>
            <a:r>
              <a:rPr lang="pl-PL" noProof="0" dirty="0"/>
              <a:t>Normalizacja</a:t>
            </a:r>
          </a:p>
        </p:txBody>
      </p:sp>
      <p:sp>
        <p:nvSpPr>
          <p:cNvPr id="8" name="Rounded Rectangle 7"/>
          <p:cNvSpPr/>
          <p:nvPr/>
        </p:nvSpPr>
        <p:spPr>
          <a:xfrm>
            <a:off x="9966960" y="1920240"/>
            <a:ext cx="2011680" cy="640080"/>
          </a:xfrm>
          <a:prstGeom prst="roundRect">
            <a:avLst/>
          </a:prstGeom>
          <a:solidFill>
            <a:srgbClr val="F4F7FB"/>
          </a:solidFill>
          <a:ln>
            <a:solidFill>
              <a:srgbClr val="1F4E79"/>
            </a:solidFill>
          </a:ln>
        </p:spPr>
        <p:style>
          <a:lnRef idx="1">
            <a:schemeClr val="accent1"/>
          </a:lnRef>
          <a:fillRef idx="3">
            <a:schemeClr val="accent1"/>
          </a:fillRef>
          <a:effectRef idx="2">
            <a:schemeClr val="accent1"/>
          </a:effectRef>
          <a:fontRef idx="minor">
            <a:schemeClr val="lt1"/>
          </a:fontRef>
        </p:style>
        <p:txBody>
          <a:bodyPr rtlCol="0" anchor="ctr"/>
          <a:lstStyle/>
          <a:p>
            <a:pPr algn="ctr">
              <a:defRPr sz="1600">
                <a:solidFill>
                  <a:srgbClr val="1A1A1A"/>
                </a:solidFill>
                <a:latin typeface="Calibri"/>
              </a:defRPr>
            </a:pPr>
            <a:r>
              <a:rPr lang="pl-PL" noProof="0" dirty="0"/>
              <a:t>Trening/</a:t>
            </a:r>
            <a:r>
              <a:rPr lang="pl-PL" noProof="0" dirty="0" err="1"/>
              <a:t>Deploy</a:t>
            </a:r>
            <a:endParaRPr lang="pl-PL" noProof="0" dirty="0"/>
          </a:p>
        </p:txBody>
      </p:sp>
      <p:sp>
        <p:nvSpPr>
          <p:cNvPr id="9" name="Right Arrow 8"/>
          <p:cNvSpPr/>
          <p:nvPr/>
        </p:nvSpPr>
        <p:spPr>
          <a:xfrm>
            <a:off x="2651760" y="2084832"/>
            <a:ext cx="320040" cy="310896"/>
          </a:xfrm>
          <a:prstGeom prst="rightArrow">
            <a:avLst/>
          </a:prstGeom>
          <a:solidFill>
            <a:srgbClr val="1F4E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noProof="0" dirty="0"/>
          </a:p>
        </p:txBody>
      </p:sp>
      <p:sp>
        <p:nvSpPr>
          <p:cNvPr id="10" name="Right Arrow 9"/>
          <p:cNvSpPr/>
          <p:nvPr/>
        </p:nvSpPr>
        <p:spPr>
          <a:xfrm>
            <a:off x="4983480" y="2084832"/>
            <a:ext cx="320040" cy="310896"/>
          </a:xfrm>
          <a:prstGeom prst="rightArrow">
            <a:avLst/>
          </a:prstGeom>
          <a:solidFill>
            <a:srgbClr val="1F4E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noProof="0" dirty="0"/>
          </a:p>
        </p:txBody>
      </p:sp>
      <p:sp>
        <p:nvSpPr>
          <p:cNvPr id="11" name="Right Arrow 10"/>
          <p:cNvSpPr/>
          <p:nvPr/>
        </p:nvSpPr>
        <p:spPr>
          <a:xfrm>
            <a:off x="7315200" y="2084832"/>
            <a:ext cx="320040" cy="310896"/>
          </a:xfrm>
          <a:prstGeom prst="rightArrow">
            <a:avLst/>
          </a:prstGeom>
          <a:solidFill>
            <a:srgbClr val="1F4E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noProof="0" dirty="0"/>
          </a:p>
        </p:txBody>
      </p:sp>
      <p:sp>
        <p:nvSpPr>
          <p:cNvPr id="12" name="Right Arrow 11"/>
          <p:cNvSpPr/>
          <p:nvPr/>
        </p:nvSpPr>
        <p:spPr>
          <a:xfrm>
            <a:off x="9646920" y="2084832"/>
            <a:ext cx="320040" cy="310896"/>
          </a:xfrm>
          <a:prstGeom prst="rightArrow">
            <a:avLst/>
          </a:prstGeom>
          <a:solidFill>
            <a:srgbClr val="1F4E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noProof="0" dirty="0"/>
          </a:p>
        </p:txBody>
      </p:sp>
      <p:sp>
        <p:nvSpPr>
          <p:cNvPr id="13" name="TextBox 12"/>
          <p:cNvSpPr txBox="1"/>
          <p:nvPr/>
        </p:nvSpPr>
        <p:spPr>
          <a:xfrm>
            <a:off x="457200" y="3861665"/>
            <a:ext cx="6088013" cy="430887"/>
          </a:xfrm>
          <a:prstGeom prst="rect">
            <a:avLst/>
          </a:prstGeom>
          <a:noFill/>
        </p:spPr>
        <p:txBody>
          <a:bodyPr wrap="none">
            <a:spAutoFit/>
          </a:bodyPr>
          <a:lstStyle/>
          <a:p>
            <a:r>
              <a:rPr lang="pl-PL" sz="2200" noProof="0" dirty="0">
                <a:solidFill>
                  <a:srgbClr val="1A1A1A"/>
                </a:solidFill>
                <a:latin typeface="Calibri"/>
              </a:rPr>
              <a:t>Bez data leakage: normalizacja liczona tylko na train</a:t>
            </a:r>
          </a:p>
        </p:txBody>
      </p:sp>
      <p:sp>
        <p:nvSpPr>
          <p:cNvPr id="14" name="TextBox 13"/>
          <p:cNvSpPr txBox="1"/>
          <p:nvPr/>
        </p:nvSpPr>
        <p:spPr>
          <a:xfrm>
            <a:off x="457200" y="6446520"/>
            <a:ext cx="11277295" cy="274320"/>
          </a:xfrm>
          <a:prstGeom prst="rect">
            <a:avLst/>
          </a:prstGeom>
          <a:noFill/>
        </p:spPr>
        <p:txBody>
          <a:bodyPr wrap="none">
            <a:spAutoFit/>
          </a:bodyPr>
          <a:lstStyle/>
          <a:p>
            <a:pPr>
              <a:defRPr sz="1200">
                <a:solidFill>
                  <a:srgbClr val="666666"/>
                </a:solidFill>
                <a:latin typeface="Calibri"/>
              </a:defRPr>
            </a:pPr>
            <a:r>
              <a:rPr lang="pl-PL" noProof="0" dirty="0"/>
              <a:t>ZegarBiologiczny  |  6/16</a:t>
            </a:r>
          </a:p>
        </p:txBody>
      </p:sp>
      <p:sp>
        <p:nvSpPr>
          <p:cNvPr id="16" name="pole tekstowe 15">
            <a:extLst>
              <a:ext uri="{FF2B5EF4-FFF2-40B4-BE49-F238E27FC236}">
                <a16:creationId xmlns:a16="http://schemas.microsoft.com/office/drawing/2014/main" id="{265C0ED6-324A-A065-ACCA-ED468EFF1506}"/>
              </a:ext>
            </a:extLst>
          </p:cNvPr>
          <p:cNvSpPr txBox="1"/>
          <p:nvPr/>
        </p:nvSpPr>
        <p:spPr>
          <a:xfrm>
            <a:off x="457200" y="4938649"/>
            <a:ext cx="6211294" cy="430887"/>
          </a:xfrm>
          <a:prstGeom prst="rect">
            <a:avLst/>
          </a:prstGeom>
          <a:noFill/>
        </p:spPr>
        <p:txBody>
          <a:bodyPr wrap="square">
            <a:spAutoFit/>
          </a:bodyPr>
          <a:lstStyle>
            <a:defPPr>
              <a:defRPr lang="en-US"/>
            </a:defPPr>
            <a:lvl1pPr>
              <a:defRPr sz="2200">
                <a:solidFill>
                  <a:srgbClr val="1A1A1A"/>
                </a:solidFill>
                <a:latin typeface="Calibri"/>
              </a:defRPr>
            </a:lvl1pPr>
          </a:lstStyle>
          <a:p>
            <a:r>
              <a:rPr lang="pl-PL" noProof="0" dirty="0"/>
              <a:t>Uruchomienie całości: ./run_full_pipeline.sh</a:t>
            </a:r>
          </a:p>
        </p:txBody>
      </p:sp>
      <p:pic>
        <p:nvPicPr>
          <p:cNvPr id="4098" name="Picture 2" descr="Grafika do slajdu prezentującego pipeline działania systemu uczącego w projekcie ML. Cztery poziome bloki: akwizycja (ikona kamery lub zdjęcia), przygotowanie (ikona narzędzi lub edycji), normalizacja (ikona wykresu lub skali), przetwarzanie (ikona sieci neuronowej lub komputera). Połączone pomarańczowymi strzałkami w prawo. Styl nowoczesny, estetyka akademicka, paleta niebiesko‑turkusowa, bez odniesień do problemu i celu.">
            <a:extLst>
              <a:ext uri="{FF2B5EF4-FFF2-40B4-BE49-F238E27FC236}">
                <a16:creationId xmlns:a16="http://schemas.microsoft.com/office/drawing/2014/main" id="{B9CFF9DE-0B71-F3EA-C952-E9E981E945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5213" y="2857831"/>
            <a:ext cx="5486400" cy="3657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sz="3600" noProof="0" dirty="0">
                <a:solidFill>
                  <a:srgbClr val="1A1A1A"/>
                </a:solidFill>
                <a:latin typeface="Calibri"/>
              </a:rPr>
              <a:t>Środowisko pracy</a:t>
            </a:r>
          </a:p>
        </p:txBody>
      </p:sp>
      <p:sp>
        <p:nvSpPr>
          <p:cNvPr id="3" name="Content Placeholder 2"/>
          <p:cNvSpPr>
            <a:spLocks noGrp="1"/>
          </p:cNvSpPr>
          <p:nvPr>
            <p:ph idx="1"/>
          </p:nvPr>
        </p:nvSpPr>
        <p:spPr>
          <a:xfrm>
            <a:off x="457199" y="1600200"/>
            <a:ext cx="9131643" cy="4525963"/>
          </a:xfrm>
        </p:spPr>
        <p:txBody>
          <a:bodyPr/>
          <a:lstStyle/>
          <a:p>
            <a:r>
              <a:rPr lang="pl-PL" sz="2200" b="1" noProof="0" dirty="0" err="1">
                <a:solidFill>
                  <a:srgbClr val="1A1A1A"/>
                </a:solidFill>
                <a:latin typeface="Calibri"/>
              </a:rPr>
              <a:t>Mean</a:t>
            </a:r>
            <a:r>
              <a:rPr lang="pl-PL" sz="2200" b="1" noProof="0" dirty="0">
                <a:solidFill>
                  <a:srgbClr val="1A1A1A"/>
                </a:solidFill>
                <a:latin typeface="Calibri"/>
              </a:rPr>
              <a:t> RGB</a:t>
            </a:r>
            <a:r>
              <a:rPr lang="pl-PL" sz="2200" noProof="0" dirty="0">
                <a:solidFill>
                  <a:srgbClr val="1A1A1A"/>
                </a:solidFill>
                <a:latin typeface="Calibri"/>
              </a:rPr>
              <a:t>: szybki </a:t>
            </a:r>
            <a:r>
              <a:rPr lang="pl-PL" sz="2200" noProof="0" dirty="0" err="1">
                <a:solidFill>
                  <a:srgbClr val="1A1A1A"/>
                </a:solidFill>
                <a:latin typeface="Calibri"/>
              </a:rPr>
              <a:t>baseline</a:t>
            </a:r>
            <a:r>
              <a:rPr lang="pl-PL" sz="2200" noProof="0" dirty="0">
                <a:solidFill>
                  <a:srgbClr val="1A1A1A"/>
                </a:solidFill>
                <a:latin typeface="Calibri"/>
              </a:rPr>
              <a:t> (3 liczby)</a:t>
            </a:r>
          </a:p>
          <a:p>
            <a:r>
              <a:rPr lang="pl-PL" sz="2200" b="1" noProof="0" dirty="0">
                <a:solidFill>
                  <a:srgbClr val="1A1A1A"/>
                </a:solidFill>
                <a:latin typeface="Calibri"/>
              </a:rPr>
              <a:t>Advanced</a:t>
            </a:r>
            <a:r>
              <a:rPr lang="pl-PL" sz="2200" noProof="0" dirty="0">
                <a:solidFill>
                  <a:srgbClr val="1A1A1A"/>
                </a:solidFill>
                <a:latin typeface="Calibri"/>
              </a:rPr>
              <a:t>: RGB+HSV statystyki</a:t>
            </a:r>
          </a:p>
          <a:p>
            <a:r>
              <a:rPr lang="pl-PL" sz="2200" b="1" noProof="0" dirty="0" err="1">
                <a:solidFill>
                  <a:srgbClr val="1A1A1A"/>
                </a:solidFill>
                <a:latin typeface="Calibri"/>
              </a:rPr>
              <a:t>Robust</a:t>
            </a:r>
            <a:r>
              <a:rPr lang="pl-PL" sz="2200" noProof="0" dirty="0">
                <a:solidFill>
                  <a:srgbClr val="1A1A1A"/>
                </a:solidFill>
                <a:latin typeface="Calibri"/>
              </a:rPr>
              <a:t>: histogramy/entropia/gradient/</a:t>
            </a:r>
            <a:r>
              <a:rPr lang="pl-PL" sz="2200" noProof="0" dirty="0" err="1">
                <a:solidFill>
                  <a:srgbClr val="1A1A1A"/>
                </a:solidFill>
                <a:latin typeface="Calibri"/>
              </a:rPr>
              <a:t>edges</a:t>
            </a:r>
            <a:r>
              <a:rPr lang="pl-PL" sz="2200" noProof="0" dirty="0">
                <a:solidFill>
                  <a:srgbClr val="1A1A1A"/>
                </a:solidFill>
                <a:latin typeface="Calibri"/>
              </a:rPr>
              <a:t> → odporność na chmury</a:t>
            </a:r>
          </a:p>
        </p:txBody>
      </p:sp>
      <p:sp>
        <p:nvSpPr>
          <p:cNvPr id="4" name="Rectangle 3"/>
          <p:cNvSpPr/>
          <p:nvPr/>
        </p:nvSpPr>
        <p:spPr>
          <a:xfrm>
            <a:off x="0" y="0"/>
            <a:ext cx="12191695" cy="164592"/>
          </a:xfrm>
          <a:prstGeom prst="rect">
            <a:avLst/>
          </a:prstGeom>
          <a:solidFill>
            <a:srgbClr val="1F4E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noProof="0" dirty="0"/>
          </a:p>
        </p:txBody>
      </p:sp>
      <p:sp>
        <p:nvSpPr>
          <p:cNvPr id="5" name="TextBox 4"/>
          <p:cNvSpPr txBox="1"/>
          <p:nvPr/>
        </p:nvSpPr>
        <p:spPr>
          <a:xfrm>
            <a:off x="457200" y="6446520"/>
            <a:ext cx="11277295" cy="274320"/>
          </a:xfrm>
          <a:prstGeom prst="rect">
            <a:avLst/>
          </a:prstGeom>
          <a:noFill/>
        </p:spPr>
        <p:txBody>
          <a:bodyPr wrap="none">
            <a:spAutoFit/>
          </a:bodyPr>
          <a:lstStyle/>
          <a:p>
            <a:pPr>
              <a:defRPr sz="1200">
                <a:solidFill>
                  <a:srgbClr val="666666"/>
                </a:solidFill>
                <a:latin typeface="Calibri"/>
              </a:defRPr>
            </a:pPr>
            <a:r>
              <a:rPr lang="pl-PL" noProof="0" dirty="0"/>
              <a:t>ZegarBiologiczny  |  7/16</a:t>
            </a:r>
          </a:p>
        </p:txBody>
      </p:sp>
      <p:pic>
        <p:nvPicPr>
          <p:cNvPr id="7" name="Obraz 6">
            <a:extLst>
              <a:ext uri="{FF2B5EF4-FFF2-40B4-BE49-F238E27FC236}">
                <a16:creationId xmlns:a16="http://schemas.microsoft.com/office/drawing/2014/main" id="{D5EE5B98-44D0-CFBD-80E7-D0C402602EB9}"/>
              </a:ext>
            </a:extLst>
          </p:cNvPr>
          <p:cNvPicPr>
            <a:picLocks noChangeAspect="1"/>
          </p:cNvPicPr>
          <p:nvPr/>
        </p:nvPicPr>
        <p:blipFill>
          <a:blip r:embed="rId3"/>
          <a:stretch>
            <a:fillRect/>
          </a:stretch>
        </p:blipFill>
        <p:spPr>
          <a:xfrm>
            <a:off x="0" y="2781"/>
            <a:ext cx="12192000" cy="6852438"/>
          </a:xfrm>
          <a:prstGeom prst="rect">
            <a:avLst/>
          </a:prstGeom>
        </p:spPr>
      </p:pic>
      <p:cxnSp>
        <p:nvCxnSpPr>
          <p:cNvPr id="9" name="Łącznik prosty ze strzałką 8">
            <a:extLst>
              <a:ext uri="{FF2B5EF4-FFF2-40B4-BE49-F238E27FC236}">
                <a16:creationId xmlns:a16="http://schemas.microsoft.com/office/drawing/2014/main" id="{19BC75EE-C607-AA13-1F64-4F73B2748AFA}"/>
              </a:ext>
            </a:extLst>
          </p:cNvPr>
          <p:cNvCxnSpPr>
            <a:cxnSpLocks/>
          </p:cNvCxnSpPr>
          <p:nvPr/>
        </p:nvCxnSpPr>
        <p:spPr>
          <a:xfrm flipH="1" flipV="1">
            <a:off x="3246783" y="1095591"/>
            <a:ext cx="5132351" cy="6892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Łącznik prosty ze strzałką 19">
            <a:extLst>
              <a:ext uri="{FF2B5EF4-FFF2-40B4-BE49-F238E27FC236}">
                <a16:creationId xmlns:a16="http://schemas.microsoft.com/office/drawing/2014/main" id="{3A640ECD-9D57-9231-A660-7992AE8EFA72}"/>
              </a:ext>
            </a:extLst>
          </p:cNvPr>
          <p:cNvCxnSpPr>
            <a:cxnSpLocks/>
          </p:cNvCxnSpPr>
          <p:nvPr/>
        </p:nvCxnSpPr>
        <p:spPr>
          <a:xfrm flipH="1">
            <a:off x="5976730" y="2908611"/>
            <a:ext cx="2292627" cy="8185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pole tekstowe 24">
            <a:extLst>
              <a:ext uri="{FF2B5EF4-FFF2-40B4-BE49-F238E27FC236}">
                <a16:creationId xmlns:a16="http://schemas.microsoft.com/office/drawing/2014/main" id="{6F25FF8D-CF56-B5DF-4E13-7B4EE140A06D}"/>
              </a:ext>
            </a:extLst>
          </p:cNvPr>
          <p:cNvSpPr txBox="1"/>
          <p:nvPr/>
        </p:nvSpPr>
        <p:spPr>
          <a:xfrm>
            <a:off x="8454887" y="1600200"/>
            <a:ext cx="3375796" cy="369332"/>
          </a:xfrm>
          <a:prstGeom prst="rect">
            <a:avLst/>
          </a:prstGeom>
          <a:noFill/>
        </p:spPr>
        <p:txBody>
          <a:bodyPr wrap="none" rtlCol="0">
            <a:spAutoFit/>
          </a:bodyPr>
          <a:lstStyle/>
          <a:p>
            <a:r>
              <a:rPr lang="pl-PL" dirty="0">
                <a:solidFill>
                  <a:schemeClr val="bg1"/>
                </a:solidFill>
              </a:rPr>
              <a:t>Procesy środowiska przetwarzania</a:t>
            </a:r>
          </a:p>
        </p:txBody>
      </p:sp>
      <p:sp>
        <p:nvSpPr>
          <p:cNvPr id="26" name="pole tekstowe 25">
            <a:extLst>
              <a:ext uri="{FF2B5EF4-FFF2-40B4-BE49-F238E27FC236}">
                <a16:creationId xmlns:a16="http://schemas.microsoft.com/office/drawing/2014/main" id="{E0B9B6C2-250C-5F45-48E2-8D4A28AFCEA5}"/>
              </a:ext>
            </a:extLst>
          </p:cNvPr>
          <p:cNvSpPr txBox="1"/>
          <p:nvPr/>
        </p:nvSpPr>
        <p:spPr>
          <a:xfrm>
            <a:off x="8269357" y="2663687"/>
            <a:ext cx="3396635" cy="369332"/>
          </a:xfrm>
          <a:prstGeom prst="rect">
            <a:avLst/>
          </a:prstGeom>
          <a:noFill/>
        </p:spPr>
        <p:txBody>
          <a:bodyPr wrap="none" rtlCol="0">
            <a:spAutoFit/>
          </a:bodyPr>
          <a:lstStyle/>
          <a:p>
            <a:r>
              <a:rPr lang="pl-PL" dirty="0">
                <a:solidFill>
                  <a:schemeClr val="bg1"/>
                </a:solidFill>
              </a:rPr>
              <a:t>Widok konsoli wybranego procesu</a:t>
            </a:r>
          </a:p>
        </p:txBody>
      </p:sp>
      <p:sp>
        <p:nvSpPr>
          <p:cNvPr id="31" name="pole tekstowe 30">
            <a:extLst>
              <a:ext uri="{FF2B5EF4-FFF2-40B4-BE49-F238E27FC236}">
                <a16:creationId xmlns:a16="http://schemas.microsoft.com/office/drawing/2014/main" id="{3A9956B5-8467-1F92-2FAF-E4A24D626496}"/>
              </a:ext>
            </a:extLst>
          </p:cNvPr>
          <p:cNvSpPr txBox="1"/>
          <p:nvPr/>
        </p:nvSpPr>
        <p:spPr>
          <a:xfrm>
            <a:off x="7497599" y="4246486"/>
            <a:ext cx="3528210" cy="646331"/>
          </a:xfrm>
          <a:prstGeom prst="rect">
            <a:avLst/>
          </a:prstGeom>
          <a:noFill/>
        </p:spPr>
        <p:txBody>
          <a:bodyPr wrap="none" rtlCol="0">
            <a:spAutoFit/>
          </a:bodyPr>
          <a:lstStyle/>
          <a:p>
            <a:r>
              <a:rPr lang="pl-PL" dirty="0">
                <a:solidFill>
                  <a:schemeClr val="bg1"/>
                </a:solidFill>
              </a:rPr>
              <a:t>Proces akwizycji danych</a:t>
            </a:r>
          </a:p>
          <a:p>
            <a:r>
              <a:rPr lang="pl-PL" dirty="0">
                <a:solidFill>
                  <a:schemeClr val="bg1"/>
                </a:solidFill>
              </a:rPr>
              <a:t>Zapis obrazów z przypisaną etykietą</a:t>
            </a:r>
          </a:p>
        </p:txBody>
      </p:sp>
      <p:sp>
        <p:nvSpPr>
          <p:cNvPr id="32" name="pole tekstowe 31">
            <a:extLst>
              <a:ext uri="{FF2B5EF4-FFF2-40B4-BE49-F238E27FC236}">
                <a16:creationId xmlns:a16="http://schemas.microsoft.com/office/drawing/2014/main" id="{0ABF3036-AB33-D649-32CF-60A0845C4001}"/>
              </a:ext>
            </a:extLst>
          </p:cNvPr>
          <p:cNvSpPr txBox="1"/>
          <p:nvPr/>
        </p:nvSpPr>
        <p:spPr>
          <a:xfrm>
            <a:off x="715617" y="1969532"/>
            <a:ext cx="2833468" cy="369332"/>
          </a:xfrm>
          <a:prstGeom prst="rect">
            <a:avLst/>
          </a:prstGeom>
          <a:noFill/>
        </p:spPr>
        <p:txBody>
          <a:bodyPr wrap="none" rtlCol="0">
            <a:spAutoFit/>
          </a:bodyPr>
          <a:lstStyle/>
          <a:p>
            <a:r>
              <a:rPr lang="pl-PL" dirty="0">
                <a:solidFill>
                  <a:schemeClr val="bg1"/>
                </a:solidFill>
              </a:rPr>
              <a:t>Akwizycja i zbieranie danych</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69E9289E-8DC5-FBBB-76C9-D1E45B8D39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776A54-D485-7526-9376-3ACA24C17D88}"/>
              </a:ext>
            </a:extLst>
          </p:cNvPr>
          <p:cNvSpPr>
            <a:spLocks noGrp="1"/>
          </p:cNvSpPr>
          <p:nvPr>
            <p:ph type="title"/>
          </p:nvPr>
        </p:nvSpPr>
        <p:spPr/>
        <p:txBody>
          <a:bodyPr>
            <a:normAutofit/>
          </a:bodyPr>
          <a:lstStyle/>
          <a:p>
            <a:r>
              <a:rPr lang="pl-PL" sz="3600" noProof="0" dirty="0">
                <a:solidFill>
                  <a:srgbClr val="1A1A1A"/>
                </a:solidFill>
                <a:latin typeface="Calibri"/>
              </a:rPr>
              <a:t>Procesy łańcucha akwizycji danych</a:t>
            </a:r>
          </a:p>
        </p:txBody>
      </p:sp>
      <p:sp>
        <p:nvSpPr>
          <p:cNvPr id="3" name="Content Placeholder 2">
            <a:extLst>
              <a:ext uri="{FF2B5EF4-FFF2-40B4-BE49-F238E27FC236}">
                <a16:creationId xmlns:a16="http://schemas.microsoft.com/office/drawing/2014/main" id="{410921F5-A087-9297-6F64-380859B65058}"/>
              </a:ext>
            </a:extLst>
          </p:cNvPr>
          <p:cNvSpPr>
            <a:spLocks noGrp="1"/>
          </p:cNvSpPr>
          <p:nvPr>
            <p:ph idx="1"/>
          </p:nvPr>
        </p:nvSpPr>
        <p:spPr>
          <a:xfrm>
            <a:off x="457199" y="1600200"/>
            <a:ext cx="11416749" cy="4525963"/>
          </a:xfrm>
        </p:spPr>
        <p:txBody>
          <a:bodyPr/>
          <a:lstStyle/>
          <a:p>
            <a:r>
              <a:rPr lang="pl-PL" sz="2200" b="1" noProof="0" dirty="0">
                <a:solidFill>
                  <a:srgbClr val="1A1A1A"/>
                </a:solidFill>
                <a:latin typeface="Calibri"/>
              </a:rPr>
              <a:t>www</a:t>
            </a:r>
            <a:r>
              <a:rPr lang="pl-PL" sz="2200" noProof="0" dirty="0">
                <a:solidFill>
                  <a:srgbClr val="1A1A1A"/>
                </a:solidFill>
                <a:latin typeface="Calibri"/>
              </a:rPr>
              <a:t>: </a:t>
            </a:r>
            <a:r>
              <a:rPr lang="pl-PL" sz="2200" dirty="0">
                <a:solidFill>
                  <a:srgbClr val="1A1A1A"/>
                </a:solidFill>
                <a:latin typeface="Calibri"/>
              </a:rPr>
              <a:t>serwer www – podgląd bieżącego obrazu</a:t>
            </a:r>
            <a:endParaRPr lang="pl-PL" sz="2200" noProof="0" dirty="0">
              <a:solidFill>
                <a:srgbClr val="1A1A1A"/>
              </a:solidFill>
              <a:latin typeface="Calibri"/>
            </a:endParaRPr>
          </a:p>
          <a:p>
            <a:r>
              <a:rPr lang="pl-PL" sz="2200" b="1" noProof="0" dirty="0" err="1">
                <a:solidFill>
                  <a:srgbClr val="1A1A1A"/>
                </a:solidFill>
                <a:latin typeface="Calibri"/>
              </a:rPr>
              <a:t>camera</a:t>
            </a:r>
            <a:r>
              <a:rPr lang="pl-PL" sz="2200" noProof="0" dirty="0">
                <a:solidFill>
                  <a:srgbClr val="1A1A1A"/>
                </a:solidFill>
                <a:latin typeface="Calibri"/>
              </a:rPr>
              <a:t>: proces akwizycji danych (obsługa kamery/zapis plików i etykiet)</a:t>
            </a:r>
          </a:p>
          <a:p>
            <a:r>
              <a:rPr lang="pl-PL" sz="2200" b="1" noProof="0" dirty="0" err="1">
                <a:solidFill>
                  <a:srgbClr val="1A1A1A"/>
                </a:solidFill>
                <a:latin typeface="Calibri"/>
              </a:rPr>
              <a:t>synchro</a:t>
            </a:r>
            <a:r>
              <a:rPr lang="pl-PL" sz="2200" noProof="0" dirty="0">
                <a:solidFill>
                  <a:srgbClr val="1A1A1A"/>
                </a:solidFill>
                <a:latin typeface="Calibri"/>
              </a:rPr>
              <a:t>: transfer danych z karty SD 64GB na zewnętrzny magazyn w celu uniknięcia zapełnienia przestrzeni dyskowej</a:t>
            </a:r>
          </a:p>
          <a:p>
            <a:r>
              <a:rPr lang="pl-PL" sz="2200" b="1" noProof="0" dirty="0" err="1">
                <a:solidFill>
                  <a:srgbClr val="1A1A1A"/>
                </a:solidFill>
                <a:latin typeface="Calibri"/>
              </a:rPr>
              <a:t>publisher</a:t>
            </a:r>
            <a:r>
              <a:rPr lang="pl-PL" sz="2200" b="1" noProof="0" dirty="0">
                <a:solidFill>
                  <a:srgbClr val="1A1A1A"/>
                </a:solidFill>
                <a:latin typeface="Calibri"/>
              </a:rPr>
              <a:t>:</a:t>
            </a:r>
            <a:r>
              <a:rPr lang="pl-PL" sz="2200" noProof="0" dirty="0">
                <a:solidFill>
                  <a:srgbClr val="1A1A1A"/>
                </a:solidFill>
                <a:latin typeface="Calibri"/>
              </a:rPr>
              <a:t> </a:t>
            </a:r>
            <a:r>
              <a:rPr lang="pl-PL" sz="2200" noProof="0" dirty="0" err="1">
                <a:solidFill>
                  <a:srgbClr val="1A1A1A"/>
                </a:solidFill>
                <a:latin typeface="Calibri"/>
              </a:rPr>
              <a:t>wąt</a:t>
            </a:r>
            <a:r>
              <a:rPr lang="pl-PL" sz="2200" dirty="0" err="1">
                <a:solidFill>
                  <a:srgbClr val="1A1A1A"/>
                </a:solidFill>
                <a:latin typeface="Calibri"/>
              </a:rPr>
              <a:t>ek</a:t>
            </a:r>
            <a:r>
              <a:rPr lang="pl-PL" sz="2200" dirty="0">
                <a:solidFill>
                  <a:srgbClr val="1A1A1A"/>
                </a:solidFill>
                <a:latin typeface="Calibri"/>
              </a:rPr>
              <a:t> kopiowania bieżącego pliku do katalogu serwera www</a:t>
            </a:r>
          </a:p>
          <a:p>
            <a:r>
              <a:rPr lang="pl-PL" sz="2200" b="1" noProof="0" dirty="0" err="1">
                <a:solidFill>
                  <a:srgbClr val="1A1A1A"/>
                </a:solidFill>
                <a:latin typeface="Calibri"/>
              </a:rPr>
              <a:t>logger</a:t>
            </a:r>
            <a:r>
              <a:rPr lang="pl-PL" sz="2200" b="1" noProof="0" dirty="0">
                <a:solidFill>
                  <a:srgbClr val="1A1A1A"/>
                </a:solidFill>
                <a:latin typeface="Calibri"/>
              </a:rPr>
              <a:t>: </a:t>
            </a:r>
            <a:r>
              <a:rPr lang="pl-PL" sz="2200" noProof="0" dirty="0">
                <a:solidFill>
                  <a:srgbClr val="1A1A1A"/>
                </a:solidFill>
                <a:latin typeface="Calibri"/>
              </a:rPr>
              <a:t>wątek podglądu dziennika zdarzeń</a:t>
            </a:r>
          </a:p>
          <a:p>
            <a:r>
              <a:rPr lang="pl-PL" sz="2200" b="1" dirty="0" err="1">
                <a:solidFill>
                  <a:srgbClr val="1A1A1A"/>
                </a:solidFill>
                <a:latin typeface="Calibri"/>
              </a:rPr>
              <a:t>shell</a:t>
            </a:r>
            <a:r>
              <a:rPr lang="pl-PL" sz="2200" b="1" dirty="0">
                <a:solidFill>
                  <a:srgbClr val="1A1A1A"/>
                </a:solidFill>
                <a:latin typeface="Calibri"/>
              </a:rPr>
              <a:t>:</a:t>
            </a:r>
            <a:r>
              <a:rPr lang="pl-PL" sz="2200" dirty="0">
                <a:solidFill>
                  <a:srgbClr val="1A1A1A"/>
                </a:solidFill>
                <a:latin typeface="Calibri"/>
              </a:rPr>
              <a:t> dodatkowy wątek umożliwiający pracę diagnostyczną w systemie</a:t>
            </a:r>
            <a:r>
              <a:rPr lang="pl-PL" sz="2200" noProof="0" dirty="0">
                <a:solidFill>
                  <a:srgbClr val="1A1A1A"/>
                </a:solidFill>
                <a:latin typeface="Calibri"/>
              </a:rPr>
              <a:t> </a:t>
            </a:r>
          </a:p>
        </p:txBody>
      </p:sp>
      <p:sp>
        <p:nvSpPr>
          <p:cNvPr id="4" name="Rectangle 3">
            <a:extLst>
              <a:ext uri="{FF2B5EF4-FFF2-40B4-BE49-F238E27FC236}">
                <a16:creationId xmlns:a16="http://schemas.microsoft.com/office/drawing/2014/main" id="{3370468E-20F2-61DD-797D-0E00E1F7F6FE}"/>
              </a:ext>
            </a:extLst>
          </p:cNvPr>
          <p:cNvSpPr/>
          <p:nvPr/>
        </p:nvSpPr>
        <p:spPr>
          <a:xfrm>
            <a:off x="0" y="0"/>
            <a:ext cx="12191695" cy="164592"/>
          </a:xfrm>
          <a:prstGeom prst="rect">
            <a:avLst/>
          </a:prstGeom>
          <a:solidFill>
            <a:srgbClr val="1F4E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noProof="0" dirty="0"/>
          </a:p>
        </p:txBody>
      </p:sp>
      <p:sp>
        <p:nvSpPr>
          <p:cNvPr id="5" name="TextBox 4">
            <a:extLst>
              <a:ext uri="{FF2B5EF4-FFF2-40B4-BE49-F238E27FC236}">
                <a16:creationId xmlns:a16="http://schemas.microsoft.com/office/drawing/2014/main" id="{04145389-BE86-32BE-78D2-C41A92CD62E0}"/>
              </a:ext>
            </a:extLst>
          </p:cNvPr>
          <p:cNvSpPr txBox="1"/>
          <p:nvPr/>
        </p:nvSpPr>
        <p:spPr>
          <a:xfrm>
            <a:off x="457200" y="6446520"/>
            <a:ext cx="11277295" cy="274320"/>
          </a:xfrm>
          <a:prstGeom prst="rect">
            <a:avLst/>
          </a:prstGeom>
          <a:noFill/>
        </p:spPr>
        <p:txBody>
          <a:bodyPr wrap="none">
            <a:spAutoFit/>
          </a:bodyPr>
          <a:lstStyle/>
          <a:p>
            <a:pPr>
              <a:defRPr sz="1200">
                <a:solidFill>
                  <a:srgbClr val="666666"/>
                </a:solidFill>
                <a:latin typeface="Calibri"/>
              </a:defRPr>
            </a:pPr>
            <a:r>
              <a:rPr lang="pl-PL" noProof="0" dirty="0"/>
              <a:t>ZegarBiologiczny  |  7/16</a:t>
            </a:r>
          </a:p>
        </p:txBody>
      </p:sp>
    </p:spTree>
    <p:extLst>
      <p:ext uri="{BB962C8B-B14F-4D97-AF65-F5344CB8AC3E}">
        <p14:creationId xmlns:p14="http://schemas.microsoft.com/office/powerpoint/2010/main" val="33768149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2145</TotalTime>
  <Words>2555</Words>
  <Application>Microsoft Office PowerPoint</Application>
  <PresentationFormat>Panoramiczny</PresentationFormat>
  <Paragraphs>261</Paragraphs>
  <Slides>33</Slides>
  <Notes>22</Notes>
  <HiddenSlides>0</HiddenSlides>
  <MMClips>0</MMClips>
  <ScaleCrop>false</ScaleCrop>
  <HeadingPairs>
    <vt:vector size="6" baseType="variant">
      <vt:variant>
        <vt:lpstr>Używane czcionki</vt:lpstr>
      </vt:variant>
      <vt:variant>
        <vt:i4>3</vt:i4>
      </vt:variant>
      <vt:variant>
        <vt:lpstr>Motyw</vt:lpstr>
      </vt:variant>
      <vt:variant>
        <vt:i4>1</vt:i4>
      </vt:variant>
      <vt:variant>
        <vt:lpstr>Tytuły slajdów</vt:lpstr>
      </vt:variant>
      <vt:variant>
        <vt:i4>33</vt:i4>
      </vt:variant>
    </vt:vector>
  </HeadingPairs>
  <TitlesOfParts>
    <vt:vector size="37" baseType="lpstr">
      <vt:lpstr>Arial</vt:lpstr>
      <vt:lpstr>Calibri</vt:lpstr>
      <vt:lpstr>Courier New</vt:lpstr>
      <vt:lpstr>Office Theme</vt:lpstr>
      <vt:lpstr>ZegarBiologiczny</vt:lpstr>
      <vt:lpstr>Agenda</vt:lpstr>
      <vt:lpstr>Problem i cel</vt:lpstr>
      <vt:lpstr>Prezentacja programu PowerPoint</vt:lpstr>
      <vt:lpstr>Dane i etykiety</vt:lpstr>
      <vt:lpstr>Dane i etykiety</vt:lpstr>
      <vt:lpstr>Prezentacja programu PowerPoint</vt:lpstr>
      <vt:lpstr>Środowisko pracy</vt:lpstr>
      <vt:lpstr>Procesy łańcucha akwizycji danych</vt:lpstr>
      <vt:lpstr>Cechy: od prostych do robust</vt:lpstr>
      <vt:lpstr>Środowisko developerskie</vt:lpstr>
      <vt:lpstr>Repozytorium</vt:lpstr>
      <vt:lpstr>Prezentacja programu PowerPoint</vt:lpstr>
      <vt:lpstr>Modele (przegląd)</vt:lpstr>
      <vt:lpstr>Wyniki: baseline RGB (punkt odniesienia)</vt:lpstr>
      <vt:lpstr>Wyniki: baseline advanced</vt:lpstr>
      <vt:lpstr>Wyniki: baseline Advanced + LogisticRegression</vt:lpstr>
      <vt:lpstr>Wyniki: Robust time</vt:lpstr>
      <vt:lpstr>Wyniki: NN (MLP) – regresja cykliczna godziny (sin/cos)</vt:lpstr>
      <vt:lpstr>Wyniki: NN (MLP) – regresja cykliczna godziny (sin/cos)</vt:lpstr>
      <vt:lpstr>Wyniki: CNN na pełnych obrazach </vt:lpstr>
      <vt:lpstr>Wyniki: Podsumowanie</vt:lpstr>
      <vt:lpstr>Prezentacja programu PowerPoint</vt:lpstr>
      <vt:lpstr>Prezentacja programu PowerPoint</vt:lpstr>
      <vt:lpstr>Prezentacja programu PowerPoint</vt:lpstr>
      <vt:lpstr>Prezentacja programu PowerPoint</vt:lpstr>
      <vt:lpstr>Prezentacja programu PowerPoint</vt:lpstr>
      <vt:lpstr>Deploy: Raspberry Pi overlay</vt:lpstr>
      <vt:lpstr>Synchronizacja danych RPi → PC/Windows</vt:lpstr>
      <vt:lpstr>Podsumowanie</vt:lpstr>
      <vt:lpstr>Kolejne kroki</vt:lpstr>
      <vt:lpstr>To nie jest koniec</vt:lpstr>
      <vt:lpstr>To nie jest koniec</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Artur Kwiek</cp:lastModifiedBy>
  <cp:revision>15</cp:revision>
  <dcterms:created xsi:type="dcterms:W3CDTF">2013-01-27T09:14:16Z</dcterms:created>
  <dcterms:modified xsi:type="dcterms:W3CDTF">2026-01-17T20:21:49Z</dcterms:modified>
  <cp:category/>
</cp:coreProperties>
</file>